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94" r:id="rId13"/>
    <p:sldId id="271" r:id="rId14"/>
    <p:sldId id="295" r:id="rId15"/>
    <p:sldId id="273" r:id="rId16"/>
    <p:sldId id="293" r:id="rId17"/>
    <p:sldId id="274" r:id="rId18"/>
    <p:sldId id="280" r:id="rId19"/>
    <p:sldId id="281" r:id="rId20"/>
    <p:sldId id="282" r:id="rId21"/>
    <p:sldId id="286" r:id="rId22"/>
    <p:sldId id="283" r:id="rId23"/>
    <p:sldId id="284" r:id="rId24"/>
    <p:sldId id="279" r:id="rId25"/>
    <p:sldId id="287" r:id="rId26"/>
    <p:sldId id="288" r:id="rId27"/>
    <p:sldId id="289" r:id="rId28"/>
    <p:sldId id="290" r:id="rId29"/>
    <p:sldId id="291" r:id="rId30"/>
    <p:sldId id="292" r:id="rId31"/>
    <p:sldId id="285" r:id="rId32"/>
    <p:sldId id="275" r:id="rId33"/>
    <p:sldId id="276" r:id="rId34"/>
    <p:sldId id="277" r:id="rId35"/>
    <p:sldId id="278" r:id="rId36"/>
    <p:sldId id="296" r:id="rId37"/>
    <p:sldId id="297" r:id="rId38"/>
    <p:sldId id="298" r:id="rId39"/>
    <p:sldId id="299" r:id="rId40"/>
    <p:sldId id="300" r:id="rId41"/>
    <p:sldId id="301" r:id="rId42"/>
    <p:sldId id="302" r:id="rId4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9" autoAdjust="0"/>
    <p:restoredTop sz="85108" autoAdjust="0"/>
  </p:normalViewPr>
  <p:slideViewPr>
    <p:cSldViewPr snapToGrid="0">
      <p:cViewPr varScale="1">
        <p:scale>
          <a:sx n="57" d="100"/>
          <a:sy n="57" d="100"/>
        </p:scale>
        <p:origin x="168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3F0DF-3C8C-4487-B997-9EC518A272F5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07D58-3D32-4171-AC10-4871358870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3673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Globe.svg#/media/Datei:Globe.sv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Ebstorfer-stich2.jpg#/media/Datei:Ebstorfer-stich2.jp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Ebstorfer-stich2.jpg#/media/Datei:Ebstorfer-stich2.jp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Flammarion.jpg#/media/Datei:Flammarion.jp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Flammarion.jpg#/media/Datei:Flammarion.jp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Globe.svg#/media/Datei:Globe.svg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Datei:World_map_green.pn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artography_of_Africa.svg#/media/File:Cartography_of_Africa.sv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Datei:World_map_green.png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ularena.com/geschichte/neuzeit/entdeckunge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de/photos/astronaut-astronomie-satellit-mond-1849402/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Datei:Christoph_Kolumbus_Abfahrt_in_Spanien.jpg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Christoph_Kolumbus#/media/Datei:Ridolfo_del_Ghirlandaio_-_Ritratto_di_Cristoforo_Colombo_(1520).jpg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tlantic_Ocean,_Toscanelli,_1474.jpg#/media/File:Atlantic_Ocean,_Toscanelli,_1474.jpg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Christoph_Kolumbus#/media/Datei:Ridolfo_del_Ghirlandaio_-_Ritratto_di_Cristoforo_Colombo_(1520).jpg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Datei:Bijoutier.JPG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ixabay.com/de/vectors/karte-pin-sonderziel-rei%C3%9Fzwecke-153939/" TargetMode="External"/><Relationship Id="rId5" Type="http://schemas.openxmlformats.org/officeDocument/2006/relationships/hyperlink" Target="https://de.wikipedia.org/wiki/Datei:Middle_America_location_map.svg#/media/Datei:Middle_America_location_map.svg" TargetMode="External"/><Relationship Id="rId4" Type="http://schemas.openxmlformats.org/officeDocument/2006/relationships/hyperlink" Target="https://creativecommons.org/licenses/by-sa/3.0/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Jacob_Philipp_Hackert_-_Ein_Schiffbruch_(1776).jpg#/media/File:Jacob_Philipp_Hackert_-_Ein_Schiffbruch_(1776).jpg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esembarco_de_Col%C3%B3n_de_Di%C3%B3scoro_Puebla.jpg#/media/File:Desembarco_de_Col%C3%B3n_de_Di%C3%B3scoro_Puebla.jpg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lfred_Jensen_-_Segelschiff_auf_See.jpg#/media/File:Alfred_Jensen_-_Segelschiff_auf_See.jpg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Datei:Erste_Weltumsegelung_unter_Magellan_und_Elcano.png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artography_of_Africa.svg#/media/File:Cartography_of_Africa.sv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isco_ship_in_sunset_at_Side,_Turkey_(5949597419).jpg#/media/File:Disco_ship_in_sunset_at_Side,_Turkey_(5949597419).jpg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2.0/" TargetMode="Externa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compass-antique-map-of-the-world-429772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compass-north-compass-point-356769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strolabe_(mus%C3%A9e_islamique_du_Caire)_(3306523739).jpg#/media/File:Astrolabe_(mus%C3%A9e_islamique_du_Caire)_(3306523739).jpg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2.0/" TargetMode="Externa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photos/sanduhr-zeit-stunden-uhr-eieruhr-620397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directory-signposts-shield-note-230725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LX_con_mapa.png#/media/File:DLX_con_mapa.png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Galileo_logo.svg#/media/Datei:Galileo_logo.svg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ularena.com/geschichte/neuzeit/entdeckungen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Manned_mission_to_Mars_(artist%27s_concept).jpg#/media/File:Manned_mission_to_Mars_(artist's_concept).jpg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Datei:World_map_green.pn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reativecommons.org/publicdomain/zero/1.0/" TargetMode="External"/><Relationship Id="rId5" Type="http://schemas.openxmlformats.org/officeDocument/2006/relationships/hyperlink" Target="https://www.publicdomainpictures.net/en/view-image.php?image=165577&amp;picture=viking-golar" TargetMode="External"/><Relationship Id="rId4" Type="http://schemas.openxmlformats.org/officeDocument/2006/relationships/hyperlink" Target="https://creativecommons.org/licenses/by-sa/3.0/" TargetMode="Externa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NASA_logo.svg#/media/Datei:NASA_logo.svg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ommons.wikimedia.org/wiki/File:Roscosmos_logo_en.svg#/media/File:Roscosmos_logo_en.svg" TargetMode="External"/><Relationship Id="rId4" Type="http://schemas.openxmlformats.org/officeDocument/2006/relationships/hyperlink" Target="https://commons.wikimedia.org/wiki/File:ESA_logo.svg#/media/File:ESA_logo.svg" TargetMode="Externa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paceX_Dragon_Capsule_on_Mars_(18053607180).jpg#/media/File:SpaceX_Dragon_Capsule_on_Mars_(18053607180).jpg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2.0/" TargetMode="Externa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Datei:I._E._C._Rasmussen_-_Sommernat_under_den_Gr%C3%B8nlandske_Kyst_circa_Aar_1000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ularena.com/geschichte/neuzeit/entdeckunge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L%27Anse_aux_Meadows,_recreated_long_house.jpg#/media/File:L'Anse_aux_Meadows,_recreated_long_house.jpg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Blank_political_map_Europe_in_2008_WF_(with_Kosovo).svg#/media/Datei:Blank_political_map_Europe_in_2008_(with_Kosovo).sv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ortugal_Spain_Locator.png#/media/File:Portugal_Spain_Locator.pn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de.wikipedia.org/wiki/Datei:SailingShip.svg#/media/Datei:SailingShip.svg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ularena.com/geschichte/neuzeit/entdeckunge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-sa/2.0/" TargetMode="External"/><Relationship Id="rId4" Type="http://schemas.openxmlformats.org/officeDocument/2006/relationships/hyperlink" Target="https://www.flickr.com/photos/knowledge-test/23260123701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Was sieht man auf diesem Bild? (Drei Schiffe </a:t>
            </a:r>
            <a:r>
              <a:rPr lang="de-CH" b="0" dirty="0">
                <a:sym typeface="Wingdings" panose="05000000000000000000" pitchFamily="2" charset="2"/>
              </a:rPr>
              <a:t> Santa María, </a:t>
            </a:r>
            <a:r>
              <a:rPr lang="de-CH" b="0" dirty="0" err="1">
                <a:sym typeface="Wingdings" panose="05000000000000000000" pitchFamily="2" charset="2"/>
              </a:rPr>
              <a:t>Pinta</a:t>
            </a:r>
            <a:r>
              <a:rPr lang="de-CH" b="0" dirty="0">
                <a:sym typeface="Wingdings" panose="05000000000000000000" pitchFamily="2" charset="2"/>
              </a:rPr>
              <a:t>, </a:t>
            </a:r>
            <a:r>
              <a:rPr lang="de-CH" b="0" dirty="0" err="1">
                <a:sym typeface="Wingdings" panose="05000000000000000000" pitchFamily="2" charset="2"/>
              </a:rPr>
              <a:t>Niña</a:t>
            </a:r>
            <a:r>
              <a:rPr lang="de-CH" b="0" dirty="0">
                <a:sym typeface="Wingdings" panose="05000000000000000000" pitchFamily="2" charset="2"/>
              </a:rPr>
              <a:t>; Insel  Entdeckung; Meer)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Welches Ereignis zeigt das Bild?  Kolumbus fährt nach Amerika (als er den Seeweg nach Indien sucht)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b="0" dirty="0">
              <a:sym typeface="Wingdings" panose="05000000000000000000" pitchFamily="2" charset="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1" dirty="0">
                <a:sym typeface="Wingdings" panose="05000000000000000000" pitchFamily="2" charset="2"/>
              </a:rPr>
              <a:t>Bildquelle</a:t>
            </a:r>
            <a:r>
              <a:rPr lang="de-CH" b="0" dirty="0">
                <a:sym typeface="Wingdings" panose="05000000000000000000" pitchFamily="2" charset="2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de-CH" dirty="0"/>
              <a:t>Adobe-Stock, Lizenziert für SchulArena.com GmbH, 105920709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566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Die Erde, </a:t>
            </a:r>
            <a:r>
              <a:rPr lang="de-CH" dirty="0" err="1"/>
              <a:t>Augiasstallputzer</a:t>
            </a:r>
            <a:r>
              <a:rPr lang="de-CH" dirty="0"/>
              <a:t> (</a:t>
            </a:r>
            <a:r>
              <a:rPr lang="en-GB" dirty="0">
                <a:hlinkClick r:id="rId3"/>
              </a:rPr>
              <a:t>https://de.wikipedia.org/wiki/Datei:Globe.svg#/media/Datei:Globe.svg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25849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Ebstorfer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Weltkarte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Autor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unbekannt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https://de.wikipedia.org/wiki/Datei:Ebstorfer-stich2.jpg#/media/Datei:Ebstorfer-stich2.jpg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3068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ist ein Zusatzinhalt verfügbar: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de-CH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Ebstorfer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Weltkarte interaktiv (</a:t>
            </a:r>
            <a:r>
              <a:rPr lang="de-CH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http://www.uni-lueneburg.de/hyperimage/EbsKart/start.html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)</a:t>
            </a:r>
          </a:p>
          <a:p>
            <a:pPr marL="0" indent="0">
              <a:buFontTx/>
              <a:buNone/>
            </a:pPr>
            <a:endParaRPr lang="de-CH" b="1" dirty="0"/>
          </a:p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Was sieht man alles auf dieser Weltkarte?</a:t>
            </a:r>
          </a:p>
          <a:p>
            <a:pPr marL="0" indent="0">
              <a:buFontTx/>
              <a:buNone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Ebstorfer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Weltkarte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Autor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unbekannt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https://de.wikipedia.org/wiki/Datei:Ebstorfer-stich2.jpg#/media/Datei:Ebstorfer-stich2.jpg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9213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Was sieht man auf diesem Bild?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Erdscheibe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Himmelsglocke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Räderwerk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CH" b="0" dirty="0">
              <a:sym typeface="Wingdings" panose="05000000000000000000" pitchFamily="2" charset="2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de-CH" b="1" dirty="0"/>
          </a:p>
          <a:p>
            <a:r>
              <a:rPr lang="de-CH" b="1" dirty="0"/>
              <a:t>Arbeitsblatt: </a:t>
            </a:r>
            <a:r>
              <a:rPr lang="de-CH" b="0" dirty="0"/>
              <a:t>Seite 2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 err="1"/>
              <a:t>L’Athmosphère</a:t>
            </a:r>
            <a:r>
              <a:rPr lang="de-CH" dirty="0"/>
              <a:t>, Camille Flammarion (</a:t>
            </a:r>
            <a:r>
              <a:rPr lang="en-GB" dirty="0">
                <a:hlinkClick r:id="rId3"/>
              </a:rPr>
              <a:t>https://de.wikipedia.org/wiki/Datei:Flammarion.jpg#/media/Datei:Flammarion.jpg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4900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 err="1"/>
              <a:t>L’Athmosphère</a:t>
            </a:r>
            <a:r>
              <a:rPr lang="de-CH" dirty="0"/>
              <a:t>, Camille Flammarion (</a:t>
            </a:r>
            <a:r>
              <a:rPr lang="en-GB" dirty="0">
                <a:hlinkClick r:id="rId3"/>
              </a:rPr>
              <a:t>https://de.wikipedia.org/wiki/Datei:Flammarion.jpg#/media/Datei:Flammarion.jpg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0034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Die Erde, </a:t>
            </a:r>
            <a:r>
              <a:rPr lang="de-CH" dirty="0" err="1"/>
              <a:t>Augiasstallputzer</a:t>
            </a:r>
            <a:r>
              <a:rPr lang="de-CH" dirty="0"/>
              <a:t> (</a:t>
            </a:r>
            <a:r>
              <a:rPr lang="en-GB" dirty="0">
                <a:hlinkClick r:id="rId3"/>
              </a:rPr>
              <a:t>https://de.wikipedia.org/wiki/Datei:Globe.svg#/media/Datei:Globe.svg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97742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r>
              <a:rPr lang="de-CH" dirty="0"/>
              <a:t>- https://static.pexels.com/photos/227433/pexels-photo-227433.jpeg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3281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World </a:t>
            </a:r>
            <a:r>
              <a:rPr lang="de-CH" dirty="0" err="1"/>
              <a:t>map</a:t>
            </a:r>
            <a:r>
              <a:rPr lang="de-CH" dirty="0"/>
              <a:t> </a:t>
            </a:r>
            <a:r>
              <a:rPr lang="de-CH" dirty="0" err="1"/>
              <a:t>green</a:t>
            </a:r>
            <a:r>
              <a:rPr lang="de-CH" dirty="0"/>
              <a:t>, </a:t>
            </a:r>
            <a:r>
              <a:rPr lang="de-CH" dirty="0" err="1"/>
              <a:t>Gaaarg</a:t>
            </a:r>
            <a:r>
              <a:rPr lang="de-CH" dirty="0"/>
              <a:t> (</a:t>
            </a:r>
            <a:r>
              <a:rPr lang="en-GB" dirty="0">
                <a:hlinkClick r:id="rId3"/>
              </a:rPr>
              <a:t>https://de.m.wikipedia.org/wiki/Datei:World_map_green.png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8065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 err="1"/>
              <a:t>Cartography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Africa</a:t>
            </a:r>
            <a:r>
              <a:rPr lang="de-CH" dirty="0"/>
              <a:t>, </a:t>
            </a:r>
            <a:r>
              <a:rPr lang="de-CH" dirty="0" err="1"/>
              <a:t>Heraldry</a:t>
            </a:r>
            <a:r>
              <a:rPr lang="de-CH" dirty="0"/>
              <a:t> (</a:t>
            </a:r>
            <a:r>
              <a:rPr lang="en-GB" dirty="0">
                <a:hlinkClick r:id="rId3"/>
              </a:rPr>
              <a:t>https://commons.wikimedia.org/wiki/File:Cartography_of_Africa.svg#/media/File:Cartography_of_Africa.svg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68920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World </a:t>
            </a:r>
            <a:r>
              <a:rPr lang="de-CH" dirty="0" err="1"/>
              <a:t>map</a:t>
            </a:r>
            <a:r>
              <a:rPr lang="de-CH" dirty="0"/>
              <a:t> </a:t>
            </a:r>
            <a:r>
              <a:rPr lang="de-CH" dirty="0" err="1"/>
              <a:t>green</a:t>
            </a:r>
            <a:r>
              <a:rPr lang="de-CH" dirty="0"/>
              <a:t>, </a:t>
            </a:r>
            <a:r>
              <a:rPr lang="de-CH" dirty="0" err="1"/>
              <a:t>Gaaarg</a:t>
            </a:r>
            <a:r>
              <a:rPr lang="de-CH" dirty="0"/>
              <a:t> (</a:t>
            </a:r>
            <a:r>
              <a:rPr lang="en-GB" dirty="0">
                <a:hlinkClick r:id="rId3"/>
              </a:rPr>
              <a:t>https://de.m.wikipedia.org/wiki/Datei:World_map_green.png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5319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Was hat dieses Bild mit den Entdeckungen zu tun? </a:t>
            </a:r>
            <a:r>
              <a:rPr lang="de-CH" b="0" dirty="0">
                <a:sym typeface="Wingdings" panose="05000000000000000000" pitchFamily="2" charset="2"/>
              </a:rPr>
              <a:t> Auch heute noch entdecken wir neue Dinge / erforschen unbekannte Welten (das Universum)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 err="1">
                <a:sym typeface="Wingdings" panose="05000000000000000000" pitchFamily="2" charset="2"/>
              </a:rPr>
              <a:t>SuS</a:t>
            </a:r>
            <a:r>
              <a:rPr lang="de-CH" b="0" dirty="0">
                <a:sym typeface="Wingdings" panose="05000000000000000000" pitchFamily="2" charset="2"/>
              </a:rPr>
              <a:t> fragen, ob sie moderne Entdeckungen kennen. (Mondlandung, Marsmission, Erforschungen in der Tiefsee,…)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CH" b="0" dirty="0">
              <a:sym typeface="Wingdings" panose="05000000000000000000" pitchFamily="2" charset="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ist ein Zusatzinhalt verfügbar unter </a:t>
            </a:r>
            <a:r>
              <a:rPr lang="de-DE" dirty="0">
                <a:hlinkClick r:id="rId3"/>
              </a:rPr>
              <a:t>https://www.schularena.com/geschichte/neuzeit/entdeckungen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Video «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Nasa’s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Journey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Mars Deutsch</a:t>
            </a:r>
            <a:r>
              <a:rPr lang="de-CH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»</a:t>
            </a:r>
          </a:p>
          <a:p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r>
              <a:rPr lang="de-CH" dirty="0"/>
              <a:t>- Quelle: </a:t>
            </a:r>
            <a:r>
              <a:rPr lang="de-CH" dirty="0" err="1"/>
              <a:t>Pixabay</a:t>
            </a:r>
            <a:r>
              <a:rPr lang="de-CH" dirty="0"/>
              <a:t>, </a:t>
            </a:r>
            <a:r>
              <a:rPr lang="en-GB" dirty="0">
                <a:hlinkClick r:id="rId4"/>
              </a:rPr>
              <a:t>https://pixabay.com/de/photos/astronaut-astronomie-satellit-mond-1849402/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097962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Was sieht man alles auf dem Bild?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Um welche Szene könnte es sich handeln? (Abfahrt von Kolumbus in Spanien: Er küsst Königin Isabella die Hand)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CH" b="0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- Christoph Kolumbus Abfahrt in Spanien, Stefan Kühn (</a:t>
            </a:r>
            <a:r>
              <a:rPr lang="en-GB" dirty="0">
                <a:hlinkClick r:id="rId3"/>
              </a:rPr>
              <a:t>https://de.m.wikipedia.org/wiki/Datei:Christoph_Kolumbus_Abfahrt_in_Spanien.jpg</a:t>
            </a:r>
            <a:r>
              <a:rPr lang="de-CH" dirty="0"/>
              <a:t>), lizenzfrei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16770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Porträt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Christoph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Kolumbus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Ridolfo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Ghirlandaio (</a:t>
            </a:r>
            <a:r>
              <a:rPr lang="en-GB" dirty="0">
                <a:hlinkClick r:id="rId3"/>
              </a:rPr>
              <a:t>https://de.wikipedia.org/wiki/Christoph_Kolumbus#/media/Datei:Ridolfo_del_Ghirlandaio_-_Ritratto_di_Cristoforo_Colombo_(1520).jpg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35178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 of the Atlantic Ocean, Bartholomew (</a:t>
            </a:r>
            <a:r>
              <a:rPr lang="en-GB" dirty="0">
                <a:hlinkClick r:id="rId3"/>
              </a:rPr>
              <a:t>https://commons.wikimedia.org/wiki/File:Atlantic_Ocean,_Toscanelli,_1474.jpg#/media/File:Atlantic_Ocean,_Toscanelli,_1474.jpg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1185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Porträt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Christoph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Kolumbus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Ridolfo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Ghirlandaio (</a:t>
            </a:r>
            <a:r>
              <a:rPr lang="en-GB" dirty="0">
                <a:hlinkClick r:id="rId3"/>
              </a:rPr>
              <a:t>https://de.wikipedia.org/wiki/Christoph_Kolumbus#/media/Datei:Ridolfo_del_Ghirlandaio_-_Ritratto_di_Cristoforo_Colombo_(1520).jpg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50685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Adobe-Stock, Lizenziert für SchulArena.com GmbH, 105920709</a:t>
            </a:r>
          </a:p>
          <a:p>
            <a:pPr marL="0" indent="0">
              <a:buFontTx/>
              <a:buNone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5929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 err="1"/>
              <a:t>Bijoutier</a:t>
            </a:r>
            <a:r>
              <a:rPr lang="de-CH" dirty="0"/>
              <a:t>, </a:t>
            </a:r>
            <a:r>
              <a:rPr lang="de-CH" dirty="0" err="1"/>
              <a:t>Acp</a:t>
            </a:r>
            <a:r>
              <a:rPr lang="de-CH" dirty="0"/>
              <a:t> (</a:t>
            </a:r>
            <a:r>
              <a:rPr lang="en-GB" dirty="0">
                <a:hlinkClick r:id="rId3"/>
              </a:rPr>
              <a:t>https://de.m.wikipedia.org/wiki/Datei:Bijoutier.JPG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Location map of Pacific Ocean,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Tentotwo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5"/>
              </a:rPr>
              <a:t>https://de.wikipedia.org/wiki/Datei:Middle_America_location_map.svg#/media/Datei:Middle_America_location_map.svg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de-CH" dirty="0"/>
              <a:t>Pin, Quelle: </a:t>
            </a:r>
            <a:r>
              <a:rPr lang="de-CH" dirty="0" err="1"/>
              <a:t>Pixabay</a:t>
            </a:r>
            <a:r>
              <a:rPr lang="de-CH" dirty="0"/>
              <a:t>, </a:t>
            </a:r>
            <a:r>
              <a:rPr lang="en-GB" dirty="0">
                <a:hlinkClick r:id="rId6"/>
              </a:rPr>
              <a:t>https://pixabay.com/de/vectors/karte-pin-sonderziel-rei%C3%9Fzwecke-153939/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83721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Ein Schiffbruch (1776),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Jacob Philipp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Hackert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https://commons.wikimedia.org/wiki/File:Jacob_Philipp_Hackert_-_Ein_Schiffbruch_(1776).jpg#/media/File:Jacob_Philipp_Hackert_-_Ein_Schiffbruch_(1776).jpg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4-5</a:t>
            </a: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17142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Was sieht man alles auf dem Bild?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/>
              <a:t>Links: Ureinwohner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/>
              <a:t>Kolumbus mit spanischer Flagge </a:t>
            </a:r>
            <a:r>
              <a:rPr lang="de-CH" b="0" dirty="0">
                <a:sym typeface="Wingdings" panose="05000000000000000000" pitchFamily="2" charset="2"/>
              </a:rPr>
              <a:t> Landeinnahme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Priester  Christianisierung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CH" b="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Desembarco de Colón, Dióscoro Puebla (</a:t>
            </a:r>
            <a:r>
              <a:rPr lang="en-GB" dirty="0">
                <a:hlinkClick r:id="rId3"/>
              </a:rPr>
              <a:t>https://commons.wikimedia.org/wiki/File:Desembarco_de_Col%C3%B3n_de_Di%C3%B3scoro_Puebla.jpg#/media/File:Desembarco_de_Col%C3%B3n_de_Di%C3%B3scoro_Puebla.jpg</a:t>
            </a:r>
            <a:r>
              <a:rPr lang="en-GB" dirty="0"/>
              <a:t>)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lizenzfrei 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97076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ist ein Zusatzinhalt verfügbar: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Video «Grosse Entdecker: Ferdinand Magellan» (</a:t>
            </a:r>
            <a:r>
              <a:rPr lang="de-CH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http://www.srf.ch/play/tv/popupvideoplayer?id=5ec9854d-7b59-4e79-bac9-c60fda49ac18&amp;startTime=40.121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)</a:t>
            </a: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Segelschiff auf See, Alfred Jensen (</a:t>
            </a:r>
            <a:r>
              <a:rPr lang="en-GB" dirty="0">
                <a:hlinkClick r:id="rId3"/>
              </a:rPr>
              <a:t>https://commons.wikimedia.org/wiki/File:Alfred_Jensen_-_Segelschiff_auf_See.jpg#/media/File:Alfred_Jensen_-_Segelschiff_auf_See.jpg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60051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Erste Weltumsegelung unter Magellan und Elcano, Spqr2072 (</a:t>
            </a:r>
            <a:r>
              <a:rPr lang="en-GB" dirty="0">
                <a:hlinkClick r:id="rId3"/>
              </a:rPr>
              <a:t>https://de.m.wikipedia.org/wiki/Datei:Erste_Weltumsegelung_unter_Magellan_und_Elcano.png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171450" indent="-171450">
              <a:buFontTx/>
              <a:buChar char="-"/>
            </a:pP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4280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 err="1"/>
              <a:t>Cartography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Africa</a:t>
            </a:r>
            <a:r>
              <a:rPr lang="de-CH" dirty="0"/>
              <a:t>, </a:t>
            </a:r>
            <a:r>
              <a:rPr lang="de-CH" dirty="0" err="1"/>
              <a:t>Heraldry</a:t>
            </a:r>
            <a:r>
              <a:rPr lang="de-CH" dirty="0"/>
              <a:t> (</a:t>
            </a:r>
            <a:r>
              <a:rPr lang="en-GB" dirty="0">
                <a:hlinkClick r:id="rId3"/>
              </a:rPr>
              <a:t>https://commons.wikimedia.org/wiki/File:Cartography_of_Africa.svg#/media/File:Cartography_of_Africa.svg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  <a:p>
            <a:pPr marL="0" indent="0">
              <a:buFontTx/>
              <a:buNone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34580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 ship in sunset at Side, Turkey, Martin Nikolaj Christensen (</a:t>
            </a:r>
            <a:r>
              <a:rPr lang="en-GB" dirty="0">
                <a:hlinkClick r:id="rId3"/>
              </a:rPr>
              <a:t>https://commons.wikimedia.org/wiki/File:Disco_ship_in_sunset_at_Side,_Turkey_(5949597419).jpg#/media/File:Disco_ship_in_sunset_at_Side,_Turkey_(5949597419).jpg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CC2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https://creativecommons.org/licenses/by-sa/2.0/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75595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 err="1"/>
              <a:t>SuS</a:t>
            </a:r>
            <a:r>
              <a:rPr lang="de-CH" b="0" dirty="0"/>
              <a:t> in Gruppen forschen lassen: Wie könnte man sich auf dem Wasser orientieren, wenn kein Land mehr in Sicht ist? Welche Möglichkeiten gibt es dazu (früher/heute)? 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r>
              <a:rPr lang="de-CH" dirty="0"/>
              <a:t>-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3"/>
              </a:rPr>
              <a:t>https://pixabay.com/photos/compass-antique-map-of-the-world-429772/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96251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Vor dem Einblenden des Titels </a:t>
            </a:r>
            <a:r>
              <a:rPr lang="de-CH" b="0" dirty="0" err="1"/>
              <a:t>SuS</a:t>
            </a:r>
            <a:r>
              <a:rPr lang="de-CH" b="0" dirty="0"/>
              <a:t> fragen: Was ist dieses Instrument? Wie funktioniert es?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CH" b="0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3"/>
              </a:rPr>
              <a:t>https://pixabay.com/photos/compass-north-compass-point-356769/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46363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Vor dem Einblenden des Titels </a:t>
            </a:r>
            <a:r>
              <a:rPr lang="de-CH" b="0" dirty="0" err="1"/>
              <a:t>SuS</a:t>
            </a:r>
            <a:r>
              <a:rPr lang="de-CH" b="0" dirty="0"/>
              <a:t> fragen: Was ist dieses Instrument? Wie funktioniert es?</a:t>
            </a:r>
          </a:p>
          <a:p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Astrolable, Jean-Pierre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Dalbéra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https://commons.wikimedia.org/wiki/File:Astrolabe_(mus%C3%A9e_islamique_du_Caire)_(3306523739).jpg#/media/File:Astrolabe_(mus%C3%A9e_islamique_du_Caire)_(3306523739).jpg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 2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https://creativecommons.org/licenses/by-sa/2.0/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14173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Vor dem Einblenden des Titels </a:t>
            </a:r>
            <a:r>
              <a:rPr lang="de-CH" b="0" dirty="0" err="1"/>
              <a:t>SuS</a:t>
            </a:r>
            <a:r>
              <a:rPr lang="de-CH" b="0" dirty="0"/>
              <a:t> fragen: Was ist dieses Instrument? Wie funktioniert 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3"/>
              </a:rPr>
              <a:t>https://pixabay.com/de/photos/sanduhr-zeit-stunden-uhr-eieruhr-620397/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79848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Vor dem Einblenden des Titels </a:t>
            </a:r>
            <a:r>
              <a:rPr lang="de-CH" b="0" dirty="0" err="1"/>
              <a:t>SuS</a:t>
            </a:r>
            <a:r>
              <a:rPr lang="de-CH" b="0" dirty="0"/>
              <a:t> fragen: Was ist dieses Instrument? Wie funktioniert es?</a:t>
            </a:r>
          </a:p>
          <a:p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Adobe-Stock, Lizenziert für SchulArena.com GmbH, 91906639</a:t>
            </a: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78706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 err="1"/>
              <a:t>SuS</a:t>
            </a:r>
            <a:r>
              <a:rPr lang="de-CH" b="0" dirty="0"/>
              <a:t> in Gruppen diskutieren lassen</a:t>
            </a:r>
          </a:p>
          <a:p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3"/>
              </a:rPr>
              <a:t>https://pixabay.com/vectors/directory-signposts-shield-note-230725/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31542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Vor dem Einblenden des Titels </a:t>
            </a:r>
            <a:r>
              <a:rPr lang="de-CH" b="0" dirty="0" err="1"/>
              <a:t>SuS</a:t>
            </a:r>
            <a:r>
              <a:rPr lang="de-CH" b="0" dirty="0"/>
              <a:t> fragen: Was ist dieses Instrument? Wie funktioniert es?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CH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DLX con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AdminIngeomaps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https://commons.wikimedia.org/wiki/File:DLX_con_mapa.png#/media/File:DLX_con_mapa.png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05790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Logo des Galileo Satellitennavigationsprojekts, Autor unbekannt (</a:t>
            </a:r>
            <a:r>
              <a:rPr lang="en-GB" dirty="0">
                <a:hlinkClick r:id="rId3"/>
              </a:rPr>
              <a:t>https://de.wikipedia.org/wiki/Datei:Galileo_logo.svg#/media/Datei:Galileo_logo.svg</a:t>
            </a:r>
            <a:r>
              <a:rPr lang="en-GB" dirty="0"/>
              <a:t>)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lizenzfrei</a:t>
            </a:r>
          </a:p>
          <a:p>
            <a:pPr marL="0" indent="0">
              <a:buFontTx/>
              <a:buNone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82314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ist ein Zusatzinhalt verfügbar unter </a:t>
            </a:r>
            <a:r>
              <a:rPr lang="de-DE" dirty="0">
                <a:hlinkClick r:id="rId3"/>
              </a:rPr>
              <a:t>https://www.schularena.com/geschichte/neuzeit/entdeckungen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Video «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Nasa’s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Journey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Mars Deutsch</a:t>
            </a:r>
            <a:r>
              <a:rPr lang="de-CH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»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Manned mission to Mars, NASA (</a:t>
            </a:r>
            <a:r>
              <a:rPr lang="en-GB" dirty="0">
                <a:hlinkClick r:id="rId4"/>
              </a:rPr>
              <a:t>https://commons.wikimedia.org/wiki/File:Manned_mission_to_Mars_(artist%27s_concept).jpg#/media/File:Manned_mission_to_Mars_(artist's_concept).jpg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6700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(1) Sagen, dass Wikinger Kanada entdeckt haben  </a:t>
            </a:r>
            <a:r>
              <a:rPr lang="de-CH" b="0" dirty="0" err="1">
                <a:sym typeface="Wingdings" panose="05000000000000000000" pitchFamily="2" charset="2"/>
              </a:rPr>
              <a:t>SuS</a:t>
            </a:r>
            <a:r>
              <a:rPr lang="de-CH" b="0" dirty="0">
                <a:sym typeface="Wingdings" panose="05000000000000000000" pitchFamily="2" charset="2"/>
              </a:rPr>
              <a:t> fragen, wie sie wohl gereist sind, und erst dann den Hinweg zeigen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(2) Fragen, was der Grund gewesen sein könnte, weshalb sie sich nicht angesiedelt haben</a:t>
            </a:r>
          </a:p>
          <a:p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World </a:t>
            </a:r>
            <a:r>
              <a:rPr lang="de-CH" dirty="0" err="1"/>
              <a:t>map</a:t>
            </a:r>
            <a:r>
              <a:rPr lang="de-CH" dirty="0"/>
              <a:t> </a:t>
            </a:r>
            <a:r>
              <a:rPr lang="de-CH" dirty="0" err="1"/>
              <a:t>green</a:t>
            </a:r>
            <a:r>
              <a:rPr lang="de-CH" dirty="0"/>
              <a:t>, </a:t>
            </a:r>
            <a:r>
              <a:rPr lang="de-CH" dirty="0" err="1"/>
              <a:t>Gaaarg</a:t>
            </a:r>
            <a:r>
              <a:rPr lang="de-CH" dirty="0"/>
              <a:t> (</a:t>
            </a:r>
            <a:r>
              <a:rPr lang="en-GB" dirty="0">
                <a:hlinkClick r:id="rId3"/>
              </a:rPr>
              <a:t>https://de.m.wikipedia.org/wiki/Datei:World_map_green.png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171450" indent="-171450">
              <a:buFontTx/>
              <a:buChar char="-"/>
            </a:pPr>
            <a:r>
              <a:rPr lang="de-CH" dirty="0"/>
              <a:t>Viking </a:t>
            </a:r>
            <a:r>
              <a:rPr lang="de-CH" dirty="0" err="1"/>
              <a:t>Golar</a:t>
            </a:r>
            <a:r>
              <a:rPr lang="de-CH" dirty="0"/>
              <a:t>, Piotr </a:t>
            </a:r>
            <a:r>
              <a:rPr lang="de-CH" dirty="0" err="1"/>
              <a:t>Siedlecki</a:t>
            </a:r>
            <a:r>
              <a:rPr lang="de-CH" dirty="0"/>
              <a:t> (</a:t>
            </a:r>
            <a:r>
              <a:rPr lang="en-GB" dirty="0">
                <a:hlinkClick r:id="rId5"/>
              </a:rPr>
              <a:t>https://www.publicdomainpictures.net/en/view-image.php?image=165577&amp;picture=viking-golar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CC0 (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https://creativecommons.org/publicdomain/zero/1.0/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67069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Logo der NASA, National Aeronautics and Space Administration (</a:t>
            </a:r>
            <a:r>
              <a:rPr lang="en-GB" dirty="0">
                <a:hlinkClick r:id="rId3"/>
              </a:rPr>
              <a:t>https://de.wikipedia.org/wiki/Datei:NASA_logo.svg#/media/Datei:NASA_logo.svg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Logotype of the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European Space Agency, ESA (</a:t>
            </a:r>
            <a:r>
              <a:rPr lang="en-GB" dirty="0">
                <a:hlinkClick r:id="rId4"/>
              </a:rPr>
              <a:t>https://commons.wikimedia.org/wiki/File:ESA_logo.svg#/media/File:ESA_logo.svg</a:t>
            </a:r>
            <a:r>
              <a:rPr lang="en-GB" dirty="0"/>
              <a:t>), </a:t>
            </a:r>
            <a:r>
              <a:rPr lang="en-GB" dirty="0" err="1"/>
              <a:t>lizenfrei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Logo of the Russian Federal Space Agency, Russian Federal Space Agency (</a:t>
            </a:r>
            <a:r>
              <a:rPr lang="en-GB" dirty="0">
                <a:hlinkClick r:id="rId5"/>
              </a:rPr>
              <a:t>https://commons.wikimedia.org/wiki/File:Roscosmos_logo_en.svg#/media/File:Roscosmos_logo_en.svg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15507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SpaceX Dragon Capsule on Mars, Kevin Gill (</a:t>
            </a:r>
            <a:r>
              <a:rPr lang="en-GB" dirty="0">
                <a:hlinkClick r:id="rId3"/>
              </a:rPr>
              <a:t>https://commons.wikimedia.org/wiki/File:SpaceX_Dragon_Capsule_on_Mars_(18053607180).jpg#/media/File:SpaceX_Dragon_Capsule_on_Mars_(18053607180).jpg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CC2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https://creativecommons.org/licenses/by-sa/2.0/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indent="-171450">
              <a:buFontTx/>
              <a:buChar char="-"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287492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https://assets.getkahoot.com/how-it-works/graphics/play-graphic-updated-4.png?mtime=20150903143919</a:t>
            </a: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444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Sommer an der grönländischen Küste um circa 1000, I. E. C. Rasmussen (</a:t>
            </a:r>
            <a:r>
              <a:rPr lang="en-GB" dirty="0">
                <a:hlinkClick r:id="rId3"/>
              </a:rPr>
              <a:t>https://de.m.wikipedia.org/wiki/Datei:I._E._C._Rasmussen_-_Sommernat_under_den_Gr%C3%B8nlandske_Kyst_circa_Aar_1000.jpg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171450" indent="-171450">
              <a:buFontTx/>
              <a:buChar char="-"/>
            </a:pP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7217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sind Zusatzinhalte verfügbar: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Video «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L'anse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Aux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Meadows -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Newfoundland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» (verlinkt</a:t>
            </a:r>
            <a:r>
              <a:rPr lang="de-CH" b="0" dirty="0"/>
              <a:t> unter </a:t>
            </a:r>
            <a:r>
              <a:rPr lang="de-DE" dirty="0">
                <a:hlinkClick r:id="rId3"/>
              </a:rPr>
              <a:t>https://www.schularena.com/geschichte/neuzeit/entdeckungen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UNESCO-Weltkulturerbe Website «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L’Anse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aux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Meadows National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Historic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Site» (</a:t>
            </a:r>
            <a:r>
              <a:rPr lang="de-CH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http://whc.unesco.org/en/list/4/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) </a:t>
            </a:r>
          </a:p>
          <a:p>
            <a:pPr marL="0" indent="0">
              <a:buFontTx/>
              <a:buNone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CH" b="0" dirty="0">
              <a:sym typeface="Wingdings" panose="05000000000000000000" pitchFamily="2" charset="2"/>
            </a:endParaRPr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L'Anse aux Meadows, D. Gordon E. Robertson (</a:t>
            </a:r>
            <a:r>
              <a:rPr lang="en-GB" dirty="0">
                <a:hlinkClick r:id="rId4"/>
              </a:rPr>
              <a:t>https://commons.wikimedia.org/wiki/File:L%27Anse_aux_Meadows,_recreated_long_house.jpg#/media/File:L'Anse_aux_Meadows,_recreated_long_house.jpg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6903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0" indent="0">
              <a:buFontTx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Blank political map of Europe, Júlio Reis (</a:t>
            </a:r>
            <a:r>
              <a:rPr lang="en-GB" dirty="0">
                <a:hlinkClick r:id="rId3"/>
              </a:rPr>
              <a:t>https://de.wikipedia.org/wiki/Datei:Blank_political_map_Europe_in_2008_WF_(with_Kosovo).svg#/media/Datei:Blank_political_map_Europe_in_2008_(with_Kosovo).svg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3749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Portugal Spain Locator, Rkt2312 (</a:t>
            </a:r>
            <a:r>
              <a:rPr lang="en-GB" dirty="0">
                <a:hlinkClick r:id="rId3"/>
              </a:rPr>
              <a:t>https://commons.wikimedia.org/wiki/File:Portugal_Spain_Locator.png#/media/File:Portugal_Spain_Locator.png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de-CH" dirty="0"/>
              <a:t>Segelschiff, </a:t>
            </a:r>
            <a:r>
              <a:rPr lang="de-CH" dirty="0" err="1"/>
              <a:t>Con-struct</a:t>
            </a:r>
            <a:r>
              <a:rPr lang="de-CH" dirty="0"/>
              <a:t> (</a:t>
            </a:r>
            <a:r>
              <a:rPr lang="en-GB" dirty="0">
                <a:hlinkClick r:id="rId4"/>
              </a:rPr>
              <a:t>https://de.wikipedia.org/wiki/Datei:SailingShip.svg#/media/Datei:SailingShip.svg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8733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sind Zusatzinhalte verfügbar unter </a:t>
            </a:r>
            <a:r>
              <a:rPr lang="de-DE" dirty="0">
                <a:hlinkClick r:id="rId3"/>
              </a:rPr>
              <a:t>https://www.schularena.com/geschichte/neuzeit/entdeckungen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Video zu «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 die Erde flach?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»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Video zu «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Domian - Manuel (30) glaubt an eine flache Erde»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Indonesia </a:t>
            </a:r>
            <a:r>
              <a:rPr lang="de-CH" dirty="0" err="1"/>
              <a:t>space</a:t>
            </a:r>
            <a:r>
              <a:rPr lang="de-CH" dirty="0"/>
              <a:t> </a:t>
            </a:r>
            <a:r>
              <a:rPr lang="de-CH" dirty="0" err="1"/>
              <a:t>view</a:t>
            </a:r>
            <a:r>
              <a:rPr lang="de-CH" dirty="0"/>
              <a:t> – </a:t>
            </a:r>
            <a:r>
              <a:rPr lang="de-CH" dirty="0" err="1"/>
              <a:t>globe</a:t>
            </a:r>
            <a:r>
              <a:rPr lang="de-CH" dirty="0"/>
              <a:t>, </a:t>
            </a:r>
            <a:r>
              <a:rPr lang="de-CH" dirty="0" err="1"/>
              <a:t>Przemek</a:t>
            </a:r>
            <a:r>
              <a:rPr lang="de-CH" dirty="0"/>
              <a:t> </a:t>
            </a:r>
            <a:r>
              <a:rPr lang="de-CH" dirty="0" err="1"/>
              <a:t>Pietrak</a:t>
            </a:r>
            <a:r>
              <a:rPr lang="de-CH" dirty="0"/>
              <a:t> (</a:t>
            </a:r>
            <a:r>
              <a:rPr lang="en-GB" dirty="0">
                <a:hlinkClick r:id="rId4"/>
              </a:rPr>
              <a:t>https://www.flickr.com/photos/knowledge-test/23260123701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CC2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https://creativecommons.org/licenses/by-sa/2.0/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245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666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23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10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661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032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341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772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332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638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266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807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782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e.kahoot.it/share/03-entdeckungen-christoph-kolumbus/3482110d-c404-402d-9b53-3715357be18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6" r="71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1" y="626425"/>
            <a:ext cx="7322126" cy="1089529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7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Entdeckungen - 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0" y="1935679"/>
            <a:ext cx="9033163" cy="1089529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7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Christoph Kolumbus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7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pic>
        <p:nvPicPr>
          <p:cNvPr id="11266" name="Picture 2" descr="Bildergebnis für glo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037" y="235111"/>
            <a:ext cx="4776359" cy="477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 txBox="1">
            <a:spLocks/>
          </p:cNvSpPr>
          <p:nvPr/>
        </p:nvSpPr>
        <p:spPr>
          <a:xfrm>
            <a:off x="993058" y="1000606"/>
            <a:ext cx="4522840" cy="1089529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alten griechischen Geographen wussten, dass die Erde eine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Kugel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ist.</a:t>
            </a:r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1" y="5621620"/>
            <a:ext cx="7799294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Kugel oder Scheibe?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4393215"/>
            <a:ext cx="2743200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Erde -</a:t>
            </a:r>
            <a:r>
              <a:rPr lang="de-DE" sz="5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0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ildergebnis für erdschei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63" y="78659"/>
            <a:ext cx="5324260" cy="531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1" y="5621620"/>
            <a:ext cx="7799294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Kugel oder Scheibe?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0" y="4393215"/>
            <a:ext cx="2743200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Erde -</a:t>
            </a:r>
            <a:r>
              <a:rPr lang="de-DE" sz="5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993058" y="1000606"/>
            <a:ext cx="4522840" cy="1089529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Später ging dieses Wissen verloren – im Mittelalter hielt man die Erde für eine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Scheibe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9365408" y="5474312"/>
            <a:ext cx="2074515" cy="535531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„</a:t>
            </a:r>
            <a:r>
              <a:rPr lang="de-DE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Ebstorfer</a:t>
            </a:r>
            <a:r>
              <a:rPr lang="de-DE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Weltkarte“</a:t>
            </a:r>
            <a:br>
              <a:rPr lang="de-DE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1250 n. Chr.</a:t>
            </a:r>
          </a:p>
        </p:txBody>
      </p:sp>
    </p:spTree>
    <p:extLst>
      <p:ext uri="{BB962C8B-B14F-4D97-AF65-F5344CB8AC3E}">
        <p14:creationId xmlns:p14="http://schemas.microsoft.com/office/powerpoint/2010/main" val="201053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ildergebnis für erdschei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8" y="0"/>
            <a:ext cx="68675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9805065" y="223885"/>
            <a:ext cx="2074515" cy="535531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„</a:t>
            </a:r>
            <a:r>
              <a:rPr lang="de-DE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Ebstorfer</a:t>
            </a:r>
            <a:r>
              <a:rPr lang="de-DE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Weltkarte“</a:t>
            </a:r>
            <a:br>
              <a:rPr lang="de-DE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1250 n. Chr.</a:t>
            </a:r>
          </a:p>
        </p:txBody>
      </p:sp>
      <p:sp>
        <p:nvSpPr>
          <p:cNvPr id="2" name="Rechteck 1"/>
          <p:cNvSpPr/>
          <p:nvPr/>
        </p:nvSpPr>
        <p:spPr>
          <a:xfrm>
            <a:off x="5299587" y="314632"/>
            <a:ext cx="717755" cy="6587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3492910" y="348547"/>
            <a:ext cx="1755058" cy="590931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Paradies mit Adam und Eva</a:t>
            </a:r>
          </a:p>
        </p:txBody>
      </p:sp>
      <p:sp>
        <p:nvSpPr>
          <p:cNvPr id="8" name="Rechteck 7"/>
          <p:cNvSpPr/>
          <p:nvPr/>
        </p:nvSpPr>
        <p:spPr>
          <a:xfrm>
            <a:off x="5742038" y="3190567"/>
            <a:ext cx="644013" cy="5909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4035060" y="3075467"/>
            <a:ext cx="1664111" cy="840230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Jerusalem (Auferstehung Jesus)</a:t>
            </a:r>
          </a:p>
        </p:txBody>
      </p:sp>
      <p:sp>
        <p:nvSpPr>
          <p:cNvPr id="12" name="Rechteck 11"/>
          <p:cNvSpPr/>
          <p:nvPr/>
        </p:nvSpPr>
        <p:spPr>
          <a:xfrm>
            <a:off x="7143751" y="3358073"/>
            <a:ext cx="499110" cy="4805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5773940" y="3302894"/>
            <a:ext cx="1309955" cy="590931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Bethlehem mit Stern</a:t>
            </a:r>
          </a:p>
        </p:txBody>
      </p:sp>
      <p:sp>
        <p:nvSpPr>
          <p:cNvPr id="14" name="Rechteck 13"/>
          <p:cNvSpPr/>
          <p:nvPr/>
        </p:nvSpPr>
        <p:spPr>
          <a:xfrm>
            <a:off x="6064456" y="2117956"/>
            <a:ext cx="499110" cy="6252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Inhaltsplatzhalter 6"/>
          <p:cNvSpPr txBox="1">
            <a:spLocks/>
          </p:cNvSpPr>
          <p:nvPr/>
        </p:nvSpPr>
        <p:spPr>
          <a:xfrm>
            <a:off x="6658009" y="2135112"/>
            <a:ext cx="1170424" cy="590931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Turm von Babel</a:t>
            </a:r>
          </a:p>
        </p:txBody>
      </p:sp>
      <p:sp>
        <p:nvSpPr>
          <p:cNvPr id="16" name="Rechteck 15"/>
          <p:cNvSpPr/>
          <p:nvPr/>
        </p:nvSpPr>
        <p:spPr>
          <a:xfrm>
            <a:off x="4457570" y="2251306"/>
            <a:ext cx="499110" cy="6252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Inhaltsplatzhalter 6"/>
          <p:cNvSpPr txBox="1">
            <a:spLocks/>
          </p:cNvSpPr>
          <p:nvPr/>
        </p:nvSpPr>
        <p:spPr>
          <a:xfrm>
            <a:off x="2836237" y="2384411"/>
            <a:ext cx="1534202" cy="341632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Arche Noah</a:t>
            </a:r>
          </a:p>
        </p:txBody>
      </p:sp>
      <p:sp>
        <p:nvSpPr>
          <p:cNvPr id="18" name="Rechteck 17"/>
          <p:cNvSpPr/>
          <p:nvPr/>
        </p:nvSpPr>
        <p:spPr>
          <a:xfrm>
            <a:off x="6389862" y="4943216"/>
            <a:ext cx="499110" cy="4805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9" name="Inhaltsplatzhalter 6"/>
          <p:cNvSpPr txBox="1">
            <a:spLocks/>
          </p:cNvSpPr>
          <p:nvPr/>
        </p:nvSpPr>
        <p:spPr>
          <a:xfrm>
            <a:off x="5562599" y="5012687"/>
            <a:ext cx="751411" cy="341632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Rom</a:t>
            </a:r>
          </a:p>
        </p:txBody>
      </p:sp>
      <p:sp>
        <p:nvSpPr>
          <p:cNvPr id="21" name="Rechteck 20"/>
          <p:cNvSpPr/>
          <p:nvPr/>
        </p:nvSpPr>
        <p:spPr>
          <a:xfrm>
            <a:off x="5088626" y="4885898"/>
            <a:ext cx="373890" cy="2968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Inhaltsplatzhalter 6"/>
          <p:cNvSpPr txBox="1">
            <a:spLocks/>
          </p:cNvSpPr>
          <p:nvPr/>
        </p:nvSpPr>
        <p:spPr>
          <a:xfrm>
            <a:off x="4305869" y="4862032"/>
            <a:ext cx="732715" cy="341632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Chur</a:t>
            </a:r>
          </a:p>
        </p:txBody>
      </p:sp>
      <p:sp>
        <p:nvSpPr>
          <p:cNvPr id="23" name="Rechteck 22"/>
          <p:cNvSpPr/>
          <p:nvPr/>
        </p:nvSpPr>
        <p:spPr>
          <a:xfrm>
            <a:off x="4963838" y="5154615"/>
            <a:ext cx="373890" cy="3994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Inhaltsplatzhalter 6"/>
          <p:cNvSpPr txBox="1">
            <a:spLocks/>
          </p:cNvSpPr>
          <p:nvPr/>
        </p:nvSpPr>
        <p:spPr>
          <a:xfrm>
            <a:off x="3033215" y="5091383"/>
            <a:ext cx="1892697" cy="590931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Insel Reichenau im Bodensee</a:t>
            </a:r>
          </a:p>
        </p:txBody>
      </p:sp>
      <p:sp>
        <p:nvSpPr>
          <p:cNvPr id="25" name="Rechteck 24"/>
          <p:cNvSpPr/>
          <p:nvPr/>
        </p:nvSpPr>
        <p:spPr>
          <a:xfrm>
            <a:off x="8084459" y="4943216"/>
            <a:ext cx="499110" cy="4805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6" name="Inhaltsplatzhalter 6"/>
          <p:cNvSpPr txBox="1">
            <a:spLocks/>
          </p:cNvSpPr>
          <p:nvPr/>
        </p:nvSpPr>
        <p:spPr>
          <a:xfrm>
            <a:off x="8660651" y="4887271"/>
            <a:ext cx="1093982" cy="590931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Quelle des Nils</a:t>
            </a:r>
          </a:p>
        </p:txBody>
      </p:sp>
      <p:sp>
        <p:nvSpPr>
          <p:cNvPr id="27" name="Rechteck 26"/>
          <p:cNvSpPr/>
          <p:nvPr/>
        </p:nvSpPr>
        <p:spPr>
          <a:xfrm>
            <a:off x="6801394" y="4256515"/>
            <a:ext cx="586688" cy="6555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8" name="Inhaltsplatzhalter 6"/>
          <p:cNvSpPr txBox="1">
            <a:spLocks/>
          </p:cNvSpPr>
          <p:nvPr/>
        </p:nvSpPr>
        <p:spPr>
          <a:xfrm>
            <a:off x="7477375" y="4397206"/>
            <a:ext cx="1093982" cy="341632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Sizilien</a:t>
            </a:r>
          </a:p>
        </p:txBody>
      </p:sp>
    </p:spTree>
    <p:extLst>
      <p:ext uri="{BB962C8B-B14F-4D97-AF65-F5344CB8AC3E}">
        <p14:creationId xmlns:p14="http://schemas.microsoft.com/office/powerpoint/2010/main" val="134873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 rot="16200000">
            <a:off x="10882796" y="5548795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pic>
        <p:nvPicPr>
          <p:cNvPr id="13314" name="Picture 2" descr="Bildergebnis für erdschei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"/>
            <a:ext cx="82296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638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1" y="5621620"/>
            <a:ext cx="7799294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Kugel oder Scheibe?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0" y="4393215"/>
            <a:ext cx="2743200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Erde -</a:t>
            </a:r>
            <a:r>
              <a:rPr lang="de-DE" sz="5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688256" y="990774"/>
            <a:ext cx="4326194" cy="1550168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Über die Erdscheibe wölbt sich 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Himmelsglocke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0" indent="0">
              <a:buNone/>
            </a:pPr>
            <a:r>
              <a:rPr lang="de-DE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Draussen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ist das Räderwerk, das die Planeten bewegt.</a:t>
            </a:r>
          </a:p>
        </p:txBody>
      </p:sp>
      <p:pic>
        <p:nvPicPr>
          <p:cNvPr id="13314" name="Picture 2" descr="Bildergebnis für erdschei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883" y="208825"/>
            <a:ext cx="6329841" cy="527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56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pic>
        <p:nvPicPr>
          <p:cNvPr id="11266" name="Picture 2" descr="Bildergebnis für glo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037" y="235111"/>
            <a:ext cx="4776359" cy="477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 txBox="1">
            <a:spLocks/>
          </p:cNvSpPr>
          <p:nvPr/>
        </p:nvSpPr>
        <p:spPr>
          <a:xfrm>
            <a:off x="993058" y="1000606"/>
            <a:ext cx="4522840" cy="1754326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Erst mit dem Studium der altgriechischen Schriften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nach 1400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 Renaissance)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wurde 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Kugelgestalt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der Erde wieder bekannt.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1" y="5621620"/>
            <a:ext cx="7799294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Kugel oder Scheibe?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0" y="4393215"/>
            <a:ext cx="2743200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Erde -</a:t>
            </a:r>
            <a:r>
              <a:rPr lang="de-DE" sz="5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97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static.pexels.com/photos/227433/pexels-photo-227433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4851621"/>
            <a:ext cx="9541043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Zeit der Entdeckungen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</p:spTree>
    <p:extLst>
      <p:ext uri="{BB962C8B-B14F-4D97-AF65-F5344CB8AC3E}">
        <p14:creationId xmlns:p14="http://schemas.microsoft.com/office/powerpoint/2010/main" val="3706915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0" y="5272727"/>
            <a:ext cx="6872748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Portugiesen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2"/>
          <a:stretch/>
        </p:blipFill>
        <p:spPr>
          <a:xfrm>
            <a:off x="3856677" y="0"/>
            <a:ext cx="8335323" cy="4680284"/>
          </a:xfrm>
          <a:prstGeom prst="rect">
            <a:avLst/>
          </a:prstGeom>
        </p:spPr>
      </p:pic>
      <p:sp>
        <p:nvSpPr>
          <p:cNvPr id="10" name="Inhaltsplatzhalter 6"/>
          <p:cNvSpPr txBox="1">
            <a:spLocks/>
          </p:cNvSpPr>
          <p:nvPr/>
        </p:nvSpPr>
        <p:spPr>
          <a:xfrm>
            <a:off x="443444" y="656861"/>
            <a:ext cx="3313472" cy="3212161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15. Jahrhundert: 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Araber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dominieren das Mittelmeer und den Handel mit Indien.</a:t>
            </a:r>
          </a:p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Könnte man sie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südlich umgehen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um direkt ins „Goldland“ und nach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Indien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zu kommen?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263074" y="3983230"/>
            <a:ext cx="1609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«Goldland»</a:t>
            </a:r>
            <a:endParaRPr lang="de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559852" y="2693733"/>
            <a:ext cx="2092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Arabische Gebiete</a:t>
            </a:r>
          </a:p>
        </p:txBody>
      </p:sp>
      <p:sp>
        <p:nvSpPr>
          <p:cNvPr id="7" name="Freihandform: Form 6"/>
          <p:cNvSpPr/>
          <p:nvPr/>
        </p:nvSpPr>
        <p:spPr>
          <a:xfrm>
            <a:off x="4098259" y="1900989"/>
            <a:ext cx="1532522" cy="2671011"/>
          </a:xfrm>
          <a:custGeom>
            <a:avLst/>
            <a:gdLst>
              <a:gd name="connsiteX0" fmla="*/ 762501 w 1532522"/>
              <a:gd name="connsiteY0" fmla="*/ 0 h 2671011"/>
              <a:gd name="connsiteX1" fmla="*/ 678280 w 1532522"/>
              <a:gd name="connsiteY1" fmla="*/ 445169 h 2671011"/>
              <a:gd name="connsiteX2" fmla="*/ 521869 w 1532522"/>
              <a:gd name="connsiteY2" fmla="*/ 673769 h 2671011"/>
              <a:gd name="connsiteX3" fmla="*/ 221080 w 1532522"/>
              <a:gd name="connsiteY3" fmla="*/ 998622 h 2671011"/>
              <a:gd name="connsiteX4" fmla="*/ 40606 w 1532522"/>
              <a:gd name="connsiteY4" fmla="*/ 1407695 h 2671011"/>
              <a:gd name="connsiteX5" fmla="*/ 4511 w 1532522"/>
              <a:gd name="connsiteY5" fmla="*/ 2033337 h 2671011"/>
              <a:gd name="connsiteX6" fmla="*/ 112795 w 1532522"/>
              <a:gd name="connsiteY6" fmla="*/ 2430379 h 2671011"/>
              <a:gd name="connsiteX7" fmla="*/ 738437 w 1532522"/>
              <a:gd name="connsiteY7" fmla="*/ 2622885 h 2671011"/>
              <a:gd name="connsiteX8" fmla="*/ 1532522 w 1532522"/>
              <a:gd name="connsiteY8" fmla="*/ 2671011 h 267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2522" h="2671011">
                <a:moveTo>
                  <a:pt x="762501" y="0"/>
                </a:moveTo>
                <a:cubicBezTo>
                  <a:pt x="740443" y="166437"/>
                  <a:pt x="718385" y="332874"/>
                  <a:pt x="678280" y="445169"/>
                </a:cubicBezTo>
                <a:cubicBezTo>
                  <a:pt x="638175" y="557464"/>
                  <a:pt x="598069" y="581527"/>
                  <a:pt x="521869" y="673769"/>
                </a:cubicBezTo>
                <a:cubicBezTo>
                  <a:pt x="445669" y="766011"/>
                  <a:pt x="301290" y="876301"/>
                  <a:pt x="221080" y="998622"/>
                </a:cubicBezTo>
                <a:cubicBezTo>
                  <a:pt x="140870" y="1120943"/>
                  <a:pt x="76701" y="1235243"/>
                  <a:pt x="40606" y="1407695"/>
                </a:cubicBezTo>
                <a:cubicBezTo>
                  <a:pt x="4511" y="1580147"/>
                  <a:pt x="-7520" y="1862890"/>
                  <a:pt x="4511" y="2033337"/>
                </a:cubicBezTo>
                <a:cubicBezTo>
                  <a:pt x="16542" y="2203784"/>
                  <a:pt x="-9526" y="2332121"/>
                  <a:pt x="112795" y="2430379"/>
                </a:cubicBezTo>
                <a:cubicBezTo>
                  <a:pt x="235116" y="2528637"/>
                  <a:pt x="501816" y="2582780"/>
                  <a:pt x="738437" y="2622885"/>
                </a:cubicBezTo>
                <a:cubicBezTo>
                  <a:pt x="975058" y="2662990"/>
                  <a:pt x="1253790" y="2667000"/>
                  <a:pt x="1532522" y="2671011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/>
          <p:cNvSpPr/>
          <p:nvPr/>
        </p:nvSpPr>
        <p:spPr>
          <a:xfrm>
            <a:off x="3966476" y="1925053"/>
            <a:ext cx="6886010" cy="2819528"/>
          </a:xfrm>
          <a:custGeom>
            <a:avLst/>
            <a:gdLst>
              <a:gd name="connsiteX0" fmla="*/ 834126 w 6886010"/>
              <a:gd name="connsiteY0" fmla="*/ 0 h 2819528"/>
              <a:gd name="connsiteX1" fmla="*/ 713810 w 6886010"/>
              <a:gd name="connsiteY1" fmla="*/ 348915 h 2819528"/>
              <a:gd name="connsiteX2" fmla="*/ 437084 w 6886010"/>
              <a:gd name="connsiteY2" fmla="*/ 709863 h 2819528"/>
              <a:gd name="connsiteX3" fmla="*/ 184421 w 6886010"/>
              <a:gd name="connsiteY3" fmla="*/ 1010652 h 2819528"/>
              <a:gd name="connsiteX4" fmla="*/ 28010 w 6886010"/>
              <a:gd name="connsiteY4" fmla="*/ 1756610 h 2819528"/>
              <a:gd name="connsiteX5" fmla="*/ 160358 w 6886010"/>
              <a:gd name="connsiteY5" fmla="*/ 2502568 h 2819528"/>
              <a:gd name="connsiteX6" fmla="*/ 1507895 w 6886010"/>
              <a:gd name="connsiteY6" fmla="*/ 2755231 h 2819528"/>
              <a:gd name="connsiteX7" fmla="*/ 2470421 w 6886010"/>
              <a:gd name="connsiteY7" fmla="*/ 2815389 h 2819528"/>
              <a:gd name="connsiteX8" fmla="*/ 3432947 w 6886010"/>
              <a:gd name="connsiteY8" fmla="*/ 2671010 h 2819528"/>
              <a:gd name="connsiteX9" fmla="*/ 4287189 w 6886010"/>
              <a:gd name="connsiteY9" fmla="*/ 2731168 h 2819528"/>
              <a:gd name="connsiteX10" fmla="*/ 5358000 w 6886010"/>
              <a:gd name="connsiteY10" fmla="*/ 2526631 h 2819528"/>
              <a:gd name="connsiteX11" fmla="*/ 6886010 w 6886010"/>
              <a:gd name="connsiteY11" fmla="*/ 2249905 h 281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86010" h="2819528">
                <a:moveTo>
                  <a:pt x="834126" y="0"/>
                </a:moveTo>
                <a:cubicBezTo>
                  <a:pt x="807055" y="115302"/>
                  <a:pt x="779984" y="230605"/>
                  <a:pt x="713810" y="348915"/>
                </a:cubicBezTo>
                <a:cubicBezTo>
                  <a:pt x="647636" y="467225"/>
                  <a:pt x="525315" y="599574"/>
                  <a:pt x="437084" y="709863"/>
                </a:cubicBezTo>
                <a:cubicBezTo>
                  <a:pt x="348853" y="820152"/>
                  <a:pt x="252600" y="836194"/>
                  <a:pt x="184421" y="1010652"/>
                </a:cubicBezTo>
                <a:cubicBezTo>
                  <a:pt x="116242" y="1185110"/>
                  <a:pt x="32020" y="1507957"/>
                  <a:pt x="28010" y="1756610"/>
                </a:cubicBezTo>
                <a:cubicBezTo>
                  <a:pt x="23999" y="2005263"/>
                  <a:pt x="-86289" y="2336131"/>
                  <a:pt x="160358" y="2502568"/>
                </a:cubicBezTo>
                <a:cubicBezTo>
                  <a:pt x="407005" y="2669005"/>
                  <a:pt x="1122885" y="2703094"/>
                  <a:pt x="1507895" y="2755231"/>
                </a:cubicBezTo>
                <a:cubicBezTo>
                  <a:pt x="1892906" y="2807368"/>
                  <a:pt x="2149579" y="2829426"/>
                  <a:pt x="2470421" y="2815389"/>
                </a:cubicBezTo>
                <a:cubicBezTo>
                  <a:pt x="2791263" y="2801352"/>
                  <a:pt x="3130152" y="2685047"/>
                  <a:pt x="3432947" y="2671010"/>
                </a:cubicBezTo>
                <a:cubicBezTo>
                  <a:pt x="3735742" y="2656973"/>
                  <a:pt x="3966347" y="2755231"/>
                  <a:pt x="4287189" y="2731168"/>
                </a:cubicBezTo>
                <a:cubicBezTo>
                  <a:pt x="4608031" y="2707105"/>
                  <a:pt x="5358000" y="2526631"/>
                  <a:pt x="5358000" y="2526631"/>
                </a:cubicBezTo>
                <a:lnTo>
                  <a:pt x="6886010" y="2249905"/>
                </a:ln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Ellipse 17"/>
          <p:cNvSpPr/>
          <p:nvPr/>
        </p:nvSpPr>
        <p:spPr>
          <a:xfrm>
            <a:off x="4780945" y="1805383"/>
            <a:ext cx="167149" cy="1671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Textfeld 18"/>
          <p:cNvSpPr txBox="1"/>
          <p:nvPr/>
        </p:nvSpPr>
        <p:spPr>
          <a:xfrm>
            <a:off x="7134726" y="4680284"/>
            <a:ext cx="2562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Portugiesischer Plan</a:t>
            </a:r>
          </a:p>
        </p:txBody>
      </p:sp>
    </p:spTree>
    <p:extLst>
      <p:ext uri="{BB962C8B-B14F-4D97-AF65-F5344CB8AC3E}">
        <p14:creationId xmlns:p14="http://schemas.microsoft.com/office/powerpoint/2010/main" val="200601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/>
      <p:bldP spid="7" grpId="0" animBg="1"/>
      <p:bldP spid="8" grpId="0" animBg="1"/>
      <p:bldP spid="18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0" y="4391051"/>
            <a:ext cx="6196263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Portugiesen: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796413" y="638442"/>
            <a:ext cx="3510116" cy="1754326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1487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Bartolomeo Diaz erreicht 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Südspitze Afrikas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die viel weiter weg liegt, als vermutet worden war.</a:t>
            </a:r>
          </a:p>
        </p:txBody>
      </p:sp>
      <p:pic>
        <p:nvPicPr>
          <p:cNvPr id="2050" name="Picture 2" descr="Bildergebnis für af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113" y="500793"/>
            <a:ext cx="5872896" cy="595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6"/>
          <p:cNvSpPr txBox="1">
            <a:spLocks/>
          </p:cNvSpPr>
          <p:nvPr/>
        </p:nvSpPr>
        <p:spPr>
          <a:xfrm>
            <a:off x="0" y="5459540"/>
            <a:ext cx="3116179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Erfolge</a:t>
            </a:r>
          </a:p>
        </p:txBody>
      </p:sp>
      <p:sp>
        <p:nvSpPr>
          <p:cNvPr id="3" name="Freihandform: Form 2"/>
          <p:cNvSpPr/>
          <p:nvPr/>
        </p:nvSpPr>
        <p:spPr>
          <a:xfrm>
            <a:off x="5134068" y="288758"/>
            <a:ext cx="3131627" cy="6390567"/>
          </a:xfrm>
          <a:custGeom>
            <a:avLst/>
            <a:gdLst>
              <a:gd name="connsiteX0" fmla="*/ 1086258 w 3131627"/>
              <a:gd name="connsiteY0" fmla="*/ 0 h 6390567"/>
              <a:gd name="connsiteX1" fmla="*/ 460616 w 3131627"/>
              <a:gd name="connsiteY1" fmla="*/ 685800 h 6390567"/>
              <a:gd name="connsiteX2" fmla="*/ 87637 w 3131627"/>
              <a:gd name="connsiteY2" fmla="*/ 1311442 h 6390567"/>
              <a:gd name="connsiteX3" fmla="*/ 51543 w 3131627"/>
              <a:gd name="connsiteY3" fmla="*/ 2502568 h 6390567"/>
              <a:gd name="connsiteX4" fmla="*/ 701248 w 3131627"/>
              <a:gd name="connsiteY4" fmla="*/ 3080084 h 6390567"/>
              <a:gd name="connsiteX5" fmla="*/ 1735964 w 3131627"/>
              <a:gd name="connsiteY5" fmla="*/ 2971800 h 6390567"/>
              <a:gd name="connsiteX6" fmla="*/ 2024721 w 3131627"/>
              <a:gd name="connsiteY6" fmla="*/ 3188368 h 6390567"/>
              <a:gd name="connsiteX7" fmla="*/ 2241290 w 3131627"/>
              <a:gd name="connsiteY7" fmla="*/ 3789947 h 6390567"/>
              <a:gd name="connsiteX8" fmla="*/ 2554111 w 3131627"/>
              <a:gd name="connsiteY8" fmla="*/ 4174958 h 6390567"/>
              <a:gd name="connsiteX9" fmla="*/ 2277385 w 3131627"/>
              <a:gd name="connsiteY9" fmla="*/ 4860758 h 6390567"/>
              <a:gd name="connsiteX10" fmla="*/ 2698490 w 3131627"/>
              <a:gd name="connsiteY10" fmla="*/ 5727031 h 6390567"/>
              <a:gd name="connsiteX11" fmla="*/ 2915058 w 3131627"/>
              <a:gd name="connsiteY11" fmla="*/ 6328610 h 6390567"/>
              <a:gd name="connsiteX12" fmla="*/ 3131627 w 3131627"/>
              <a:gd name="connsiteY12" fmla="*/ 6340642 h 639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31627" h="6390567">
                <a:moveTo>
                  <a:pt x="1086258" y="0"/>
                </a:moveTo>
                <a:cubicBezTo>
                  <a:pt x="856655" y="233613"/>
                  <a:pt x="627053" y="467227"/>
                  <a:pt x="460616" y="685800"/>
                </a:cubicBezTo>
                <a:cubicBezTo>
                  <a:pt x="294179" y="904373"/>
                  <a:pt x="155816" y="1008647"/>
                  <a:pt x="87637" y="1311442"/>
                </a:cubicBezTo>
                <a:cubicBezTo>
                  <a:pt x="19458" y="1614237"/>
                  <a:pt x="-50725" y="2207795"/>
                  <a:pt x="51543" y="2502568"/>
                </a:cubicBezTo>
                <a:cubicBezTo>
                  <a:pt x="153811" y="2797341"/>
                  <a:pt x="420511" y="3001879"/>
                  <a:pt x="701248" y="3080084"/>
                </a:cubicBezTo>
                <a:cubicBezTo>
                  <a:pt x="981985" y="3158289"/>
                  <a:pt x="1515385" y="2953753"/>
                  <a:pt x="1735964" y="2971800"/>
                </a:cubicBezTo>
                <a:cubicBezTo>
                  <a:pt x="1956543" y="2989847"/>
                  <a:pt x="1940500" y="3052010"/>
                  <a:pt x="2024721" y="3188368"/>
                </a:cubicBezTo>
                <a:cubicBezTo>
                  <a:pt x="2108942" y="3324726"/>
                  <a:pt x="2153058" y="3625515"/>
                  <a:pt x="2241290" y="3789947"/>
                </a:cubicBezTo>
                <a:cubicBezTo>
                  <a:pt x="2329522" y="3954379"/>
                  <a:pt x="2548095" y="3996490"/>
                  <a:pt x="2554111" y="4174958"/>
                </a:cubicBezTo>
                <a:cubicBezTo>
                  <a:pt x="2560127" y="4353426"/>
                  <a:pt x="2253322" y="4602079"/>
                  <a:pt x="2277385" y="4860758"/>
                </a:cubicBezTo>
                <a:cubicBezTo>
                  <a:pt x="2301448" y="5119437"/>
                  <a:pt x="2592211" y="5482389"/>
                  <a:pt x="2698490" y="5727031"/>
                </a:cubicBezTo>
                <a:cubicBezTo>
                  <a:pt x="2804769" y="5971673"/>
                  <a:pt x="2842869" y="6226342"/>
                  <a:pt x="2915058" y="6328610"/>
                </a:cubicBezTo>
                <a:cubicBezTo>
                  <a:pt x="2987247" y="6430878"/>
                  <a:pt x="3059437" y="6385760"/>
                  <a:pt x="3131627" y="6340642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019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0" y="4391051"/>
            <a:ext cx="6196263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Portugiesen: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796413" y="638442"/>
            <a:ext cx="3510116" cy="1089529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1498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Vasco da Gama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findet den Seeweg nach Indien.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0" y="5459540"/>
            <a:ext cx="3116179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Erfolge</a:t>
            </a:r>
          </a:p>
        </p:txBody>
      </p:sp>
      <p:pic>
        <p:nvPicPr>
          <p:cNvPr id="22530" name="Picture 2" descr="https://upload.wikimedia.org/wikipedia/commons/9/95/World_map_gree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2" t="14005" r="26678" b="13405"/>
          <a:stretch/>
        </p:blipFill>
        <p:spPr bwMode="auto">
          <a:xfrm>
            <a:off x="5593579" y="0"/>
            <a:ext cx="6598421" cy="622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nhaltsplatzhalter 6"/>
          <p:cNvSpPr txBox="1">
            <a:spLocks/>
          </p:cNvSpPr>
          <p:nvPr/>
        </p:nvSpPr>
        <p:spPr>
          <a:xfrm>
            <a:off x="796413" y="1969981"/>
            <a:ext cx="3510116" cy="1421928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Portugiesen beherrschen nun lange Zeit den Handel mit Indien.</a:t>
            </a:r>
          </a:p>
        </p:txBody>
      </p:sp>
      <p:sp>
        <p:nvSpPr>
          <p:cNvPr id="4" name="Freihandform: Form 3"/>
          <p:cNvSpPr/>
          <p:nvPr/>
        </p:nvSpPr>
        <p:spPr>
          <a:xfrm>
            <a:off x="5654534" y="1239253"/>
            <a:ext cx="5161855" cy="4931443"/>
          </a:xfrm>
          <a:custGeom>
            <a:avLst/>
            <a:gdLst>
              <a:gd name="connsiteX0" fmla="*/ 734234 w 5161855"/>
              <a:gd name="connsiteY0" fmla="*/ 0 h 4931443"/>
              <a:gd name="connsiteX1" fmla="*/ 589855 w 5161855"/>
              <a:gd name="connsiteY1" fmla="*/ 348915 h 4931443"/>
              <a:gd name="connsiteX2" fmla="*/ 240940 w 5161855"/>
              <a:gd name="connsiteY2" fmla="*/ 866273 h 4931443"/>
              <a:gd name="connsiteX3" fmla="*/ 308 w 5161855"/>
              <a:gd name="connsiteY3" fmla="*/ 1612231 h 4931443"/>
              <a:gd name="connsiteX4" fmla="*/ 289066 w 5161855"/>
              <a:gd name="connsiteY4" fmla="*/ 2261936 h 4931443"/>
              <a:gd name="connsiteX5" fmla="*/ 662045 w 5161855"/>
              <a:gd name="connsiteY5" fmla="*/ 2430379 h 4931443"/>
              <a:gd name="connsiteX6" fmla="*/ 1311750 w 5161855"/>
              <a:gd name="connsiteY6" fmla="*/ 2454442 h 4931443"/>
              <a:gd name="connsiteX7" fmla="*/ 1600508 w 5161855"/>
              <a:gd name="connsiteY7" fmla="*/ 2803358 h 4931443"/>
              <a:gd name="connsiteX8" fmla="*/ 1624571 w 5161855"/>
              <a:gd name="connsiteY8" fmla="*/ 3441031 h 4931443"/>
              <a:gd name="connsiteX9" fmla="*/ 1805045 w 5161855"/>
              <a:gd name="connsiteY9" fmla="*/ 4319336 h 4931443"/>
              <a:gd name="connsiteX10" fmla="*/ 2045677 w 5161855"/>
              <a:gd name="connsiteY10" fmla="*/ 4860758 h 4931443"/>
              <a:gd name="connsiteX11" fmla="*/ 2827729 w 5161855"/>
              <a:gd name="connsiteY11" fmla="*/ 4836694 h 4931443"/>
              <a:gd name="connsiteX12" fmla="*/ 3308992 w 5161855"/>
              <a:gd name="connsiteY12" fmla="*/ 4054642 h 4931443"/>
              <a:gd name="connsiteX13" fmla="*/ 3561655 w 5161855"/>
              <a:gd name="connsiteY13" fmla="*/ 3404936 h 4931443"/>
              <a:gd name="connsiteX14" fmla="*/ 3561655 w 5161855"/>
              <a:gd name="connsiteY14" fmla="*/ 2851484 h 4931443"/>
              <a:gd name="connsiteX15" fmla="*/ 3922603 w 5161855"/>
              <a:gd name="connsiteY15" fmla="*/ 2346158 h 4931443"/>
              <a:gd name="connsiteX16" fmla="*/ 4259487 w 5161855"/>
              <a:gd name="connsiteY16" fmla="*/ 1840831 h 4931443"/>
              <a:gd name="connsiteX17" fmla="*/ 5161855 w 5161855"/>
              <a:gd name="connsiteY17" fmla="*/ 1648326 h 493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61855" h="4931443">
                <a:moveTo>
                  <a:pt x="734234" y="0"/>
                </a:moveTo>
                <a:cubicBezTo>
                  <a:pt x="703152" y="102268"/>
                  <a:pt x="672071" y="204536"/>
                  <a:pt x="589855" y="348915"/>
                </a:cubicBezTo>
                <a:cubicBezTo>
                  <a:pt x="507639" y="493294"/>
                  <a:pt x="339198" y="655720"/>
                  <a:pt x="240940" y="866273"/>
                </a:cubicBezTo>
                <a:cubicBezTo>
                  <a:pt x="142682" y="1076826"/>
                  <a:pt x="-7713" y="1379621"/>
                  <a:pt x="308" y="1612231"/>
                </a:cubicBezTo>
                <a:cubicBezTo>
                  <a:pt x="8329" y="1844842"/>
                  <a:pt x="178777" y="2125578"/>
                  <a:pt x="289066" y="2261936"/>
                </a:cubicBezTo>
                <a:cubicBezTo>
                  <a:pt x="399355" y="2398294"/>
                  <a:pt x="491598" y="2398295"/>
                  <a:pt x="662045" y="2430379"/>
                </a:cubicBezTo>
                <a:cubicBezTo>
                  <a:pt x="832492" y="2462463"/>
                  <a:pt x="1155340" y="2392279"/>
                  <a:pt x="1311750" y="2454442"/>
                </a:cubicBezTo>
                <a:cubicBezTo>
                  <a:pt x="1468160" y="2516605"/>
                  <a:pt x="1548371" y="2638927"/>
                  <a:pt x="1600508" y="2803358"/>
                </a:cubicBezTo>
                <a:cubicBezTo>
                  <a:pt x="1652645" y="2967789"/>
                  <a:pt x="1590482" y="3188368"/>
                  <a:pt x="1624571" y="3441031"/>
                </a:cubicBezTo>
                <a:cubicBezTo>
                  <a:pt x="1658660" y="3693694"/>
                  <a:pt x="1734861" y="4082715"/>
                  <a:pt x="1805045" y="4319336"/>
                </a:cubicBezTo>
                <a:cubicBezTo>
                  <a:pt x="1875229" y="4555957"/>
                  <a:pt x="1875230" y="4774532"/>
                  <a:pt x="2045677" y="4860758"/>
                </a:cubicBezTo>
                <a:cubicBezTo>
                  <a:pt x="2216124" y="4946984"/>
                  <a:pt x="2617177" y="4971047"/>
                  <a:pt x="2827729" y="4836694"/>
                </a:cubicBezTo>
                <a:cubicBezTo>
                  <a:pt x="3038281" y="4702341"/>
                  <a:pt x="3186671" y="4293268"/>
                  <a:pt x="3308992" y="4054642"/>
                </a:cubicBezTo>
                <a:cubicBezTo>
                  <a:pt x="3431313" y="3816016"/>
                  <a:pt x="3519545" y="3605462"/>
                  <a:pt x="3561655" y="3404936"/>
                </a:cubicBezTo>
                <a:cubicBezTo>
                  <a:pt x="3603765" y="3204410"/>
                  <a:pt x="3501497" y="3027947"/>
                  <a:pt x="3561655" y="2851484"/>
                </a:cubicBezTo>
                <a:cubicBezTo>
                  <a:pt x="3621813" y="2675021"/>
                  <a:pt x="3806298" y="2514600"/>
                  <a:pt x="3922603" y="2346158"/>
                </a:cubicBezTo>
                <a:cubicBezTo>
                  <a:pt x="4038908" y="2177716"/>
                  <a:pt x="4052945" y="1957136"/>
                  <a:pt x="4259487" y="1840831"/>
                </a:cubicBezTo>
                <a:cubicBezTo>
                  <a:pt x="4466029" y="1724526"/>
                  <a:pt x="4813942" y="1686426"/>
                  <a:pt x="5161855" y="1648326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3099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50"/>
            <a:ext cx="12192000" cy="684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272727"/>
            <a:ext cx="6872748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Entdeckungen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552690" y="2603996"/>
            <a:ext cx="4748981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Seit jeher will der Mensch immer mehr und Neues wissen – auch heute noch…</a:t>
            </a:r>
          </a:p>
        </p:txBody>
      </p:sp>
    </p:spTree>
    <p:extLst>
      <p:ext uri="{BB962C8B-B14F-4D97-AF65-F5344CB8AC3E}">
        <p14:creationId xmlns:p14="http://schemas.microsoft.com/office/powerpoint/2010/main" val="302331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Bildergebnis für kolumb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5" b="54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459540"/>
            <a:ext cx="434340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Kolumbus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4298039"/>
            <a:ext cx="3756916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Christoph</a:t>
            </a:r>
          </a:p>
        </p:txBody>
      </p:sp>
    </p:spTree>
    <p:extLst>
      <p:ext uri="{BB962C8B-B14F-4D97-AF65-F5344CB8AC3E}">
        <p14:creationId xmlns:p14="http://schemas.microsoft.com/office/powerpoint/2010/main" val="63727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0" y="5459540"/>
            <a:ext cx="4343400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Kolumbus</a:t>
            </a:r>
          </a:p>
        </p:txBody>
      </p:sp>
      <p:pic>
        <p:nvPicPr>
          <p:cNvPr id="24578" name="Picture 2" descr="Bildergebnis für kolumb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06" y="-1"/>
            <a:ext cx="5827796" cy="687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765234" y="679312"/>
            <a:ext cx="4420377" cy="2547364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 Italiener Christoph Kolumbus hat gehört, dass die Erde eine Kugel sei.</a:t>
            </a:r>
          </a:p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Nun möchte er nach Westen über Japan und China einfacher nach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Indien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gelangen.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4298039"/>
            <a:ext cx="3756916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Christoph</a:t>
            </a:r>
          </a:p>
        </p:txBody>
      </p:sp>
    </p:spTree>
    <p:extLst>
      <p:ext uri="{BB962C8B-B14F-4D97-AF65-F5344CB8AC3E}">
        <p14:creationId xmlns:p14="http://schemas.microsoft.com/office/powerpoint/2010/main" val="370266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Bildergebnis für map toscanell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" b="731"/>
          <a:stretch/>
        </p:blipFill>
        <p:spPr bwMode="auto">
          <a:xfrm>
            <a:off x="163438" y="0"/>
            <a:ext cx="115192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 rot="16200000">
            <a:off x="10851076" y="5548795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350053" y="4094384"/>
            <a:ext cx="945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07380" y="1969995"/>
            <a:ext cx="200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Nordchina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807380" y="3614311"/>
            <a:ext cx="1298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Südchina</a:t>
            </a:r>
          </a:p>
        </p:txBody>
      </p:sp>
      <p:sp>
        <p:nvSpPr>
          <p:cNvPr id="15" name="Inhaltsplatzhalter 6"/>
          <p:cNvSpPr txBox="1">
            <a:spLocks/>
          </p:cNvSpPr>
          <p:nvPr/>
        </p:nvSpPr>
        <p:spPr>
          <a:xfrm>
            <a:off x="2424292" y="1065132"/>
            <a:ext cx="2796741" cy="1089529"/>
          </a:xfrm>
          <a:prstGeom prst="rect">
            <a:avLst/>
          </a:prstGeom>
          <a:solidFill>
            <a:schemeClr val="bg2">
              <a:lumMod val="50000"/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 stellte Kolumbus sich den Atlantik vor…</a:t>
            </a:r>
          </a:p>
        </p:txBody>
      </p:sp>
      <p:sp>
        <p:nvSpPr>
          <p:cNvPr id="3" name="Freihandform: Form 2"/>
          <p:cNvSpPr/>
          <p:nvPr/>
        </p:nvSpPr>
        <p:spPr>
          <a:xfrm>
            <a:off x="1034716" y="2273968"/>
            <a:ext cx="9300410" cy="2177716"/>
          </a:xfrm>
          <a:custGeom>
            <a:avLst/>
            <a:gdLst>
              <a:gd name="connsiteX0" fmla="*/ 9300410 w 9300410"/>
              <a:gd name="connsiteY0" fmla="*/ 0 h 2177716"/>
              <a:gd name="connsiteX1" fmla="*/ 2442410 w 9300410"/>
              <a:gd name="connsiteY1" fmla="*/ 1552074 h 2177716"/>
              <a:gd name="connsiteX2" fmla="*/ 818147 w 9300410"/>
              <a:gd name="connsiteY2" fmla="*/ 1864895 h 2177716"/>
              <a:gd name="connsiteX3" fmla="*/ 0 w 9300410"/>
              <a:gd name="connsiteY3" fmla="*/ 2177716 h 217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00410" h="2177716">
                <a:moveTo>
                  <a:pt x="9300410" y="0"/>
                </a:moveTo>
                <a:lnTo>
                  <a:pt x="2442410" y="1552074"/>
                </a:lnTo>
                <a:cubicBezTo>
                  <a:pt x="1028700" y="1862890"/>
                  <a:pt x="1225215" y="1760621"/>
                  <a:pt x="818147" y="1864895"/>
                </a:cubicBezTo>
                <a:cubicBezTo>
                  <a:pt x="411079" y="1969169"/>
                  <a:pt x="205539" y="2073442"/>
                  <a:pt x="0" y="2177716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723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0" y="5459540"/>
            <a:ext cx="4343400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Kolumbus</a:t>
            </a:r>
          </a:p>
        </p:txBody>
      </p:sp>
      <p:pic>
        <p:nvPicPr>
          <p:cNvPr id="24578" name="Picture 2" descr="Bildergebnis für kolumb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06" y="-1"/>
            <a:ext cx="5827796" cy="687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765234" y="679312"/>
            <a:ext cx="4420377" cy="7571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 portugiesische König unterstützt den Plan nicht.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4298039"/>
            <a:ext cx="3756916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Christoph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765234" y="1731545"/>
            <a:ext cx="4420377" cy="1421928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König Ferdinand V. und Königin Isabella von Spanien willigen ein, die Expedition zu finanzieren.</a:t>
            </a:r>
          </a:p>
        </p:txBody>
      </p:sp>
    </p:spTree>
    <p:extLst>
      <p:ext uri="{BB962C8B-B14F-4D97-AF65-F5344CB8AC3E}">
        <p14:creationId xmlns:p14="http://schemas.microsoft.com/office/powerpoint/2010/main" val="412215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6" r="71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-1" y="5272727"/>
            <a:ext cx="8097253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Christoph Kolumbus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717755" y="503472"/>
            <a:ext cx="3818150" cy="2010807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Santa María, </a:t>
            </a:r>
            <a:r>
              <a:rPr lang="de-DE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Pinta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Niña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Abfahrt 4. August 1492 von </a:t>
            </a:r>
            <a:r>
              <a:rPr lang="de-DE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Palos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 la Frontera (Spanien)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Besatzung: ca. 90 Mann</a:t>
            </a:r>
          </a:p>
        </p:txBody>
      </p:sp>
    </p:spTree>
    <p:extLst>
      <p:ext uri="{BB962C8B-B14F-4D97-AF65-F5344CB8AC3E}">
        <p14:creationId xmlns:p14="http://schemas.microsoft.com/office/powerpoint/2010/main" val="13944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Bildergebnis für ins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3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-1" y="5272727"/>
            <a:ext cx="8097253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Christoph Kolumbus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883196" y="443315"/>
            <a:ext cx="5312913" cy="3136243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Am Abend des 12. Oktober kommt Land in Sicht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Landung auf San Salvador (Bahamas)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Später auch Landungen in Kuba und Haiti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Kolumbus glaubt, in Indien zu sein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 nennt die Ureinwohner „Indianer“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8" name="Picture 4" descr="Bildergebnis für mittelamerika kar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176" y="443315"/>
            <a:ext cx="4670243" cy="313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dergebnis für stecknad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251" y="875149"/>
            <a:ext cx="516156" cy="58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635612" y="1090758"/>
            <a:ext cx="176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Salvador</a:t>
            </a:r>
          </a:p>
        </p:txBody>
      </p:sp>
      <p:pic>
        <p:nvPicPr>
          <p:cNvPr id="12" name="Picture 8" descr="Bildergebnis für stecknad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095" y="1090758"/>
            <a:ext cx="516156" cy="58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8201962" y="1306367"/>
            <a:ext cx="88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Kuba</a:t>
            </a:r>
          </a:p>
        </p:txBody>
      </p:sp>
      <p:pic>
        <p:nvPicPr>
          <p:cNvPr id="14" name="Picture 8" descr="Bildergebnis für stecknad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240" y="1460090"/>
            <a:ext cx="516156" cy="58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9255035" y="2016896"/>
            <a:ext cx="88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Haiti</a:t>
            </a:r>
          </a:p>
        </p:txBody>
      </p:sp>
    </p:spTree>
    <p:extLst>
      <p:ext uri="{BB962C8B-B14F-4D97-AF65-F5344CB8AC3E}">
        <p14:creationId xmlns:p14="http://schemas.microsoft.com/office/powerpoint/2010/main" val="242770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upload.wikimedia.org/wikipedia/commons/c/c2/Jacob_Philipp_Hackert_-_Ein_Schiffbruch_(1776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78877"/>
            <a:ext cx="8097253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Christoph Kolumbus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1259177" y="2081084"/>
            <a:ext cx="6838076" cy="180664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Dezember: Santa María erleidet Schiffbruch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Niña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und </a:t>
            </a:r>
            <a:r>
              <a:rPr lang="de-DE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Pinta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beginnen 1493 die Heimreise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Im März legt Kolumbus wieder in Spanien 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 spanische König beschenkt ihn reich</a:t>
            </a:r>
          </a:p>
        </p:txBody>
      </p:sp>
    </p:spTree>
    <p:extLst>
      <p:ext uri="{BB962C8B-B14F-4D97-AF65-F5344CB8AC3E}">
        <p14:creationId xmlns:p14="http://schemas.microsoft.com/office/powerpoint/2010/main" val="12793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Bildergebnis für entdeckung amerik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3"/>
          <a:stretch/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-1" y="5272727"/>
            <a:ext cx="8097253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Christoph Kolumbus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826039" y="491442"/>
            <a:ext cx="7271213" cy="3264483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Auf der Suche nach Gold unternimmt Kolumbus noch drei weitere Reisen nach Amerika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Dabei erreicht auch das amerikanische Festland (Panama und Venezuela)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Gold findet er aber nicht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Kolumbus stirbt enttäuscht und krank 1506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Bis zu seinem Tod glaubte er, in Indien gewesen zu sein</a:t>
            </a:r>
          </a:p>
        </p:txBody>
      </p:sp>
    </p:spTree>
    <p:extLst>
      <p:ext uri="{BB962C8B-B14F-4D97-AF65-F5344CB8AC3E}">
        <p14:creationId xmlns:p14="http://schemas.microsoft.com/office/powerpoint/2010/main" val="170102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Bildergebnis für segelschif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2"/>
          <a:stretch/>
        </p:blipFill>
        <p:spPr bwMode="auto">
          <a:xfrm>
            <a:off x="-1" y="1"/>
            <a:ext cx="121890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-1" y="5272727"/>
            <a:ext cx="9879107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Magellans Weltumseglung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7844589" y="587695"/>
            <a:ext cx="3582645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1519 bricht Ferdinand Magellan im Dienste der spanischen Krone zur Weltumseglung auf.</a:t>
            </a:r>
          </a:p>
        </p:txBody>
      </p:sp>
    </p:spTree>
    <p:extLst>
      <p:ext uri="{BB962C8B-B14F-4D97-AF65-F5344CB8AC3E}">
        <p14:creationId xmlns:p14="http://schemas.microsoft.com/office/powerpoint/2010/main" val="315368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-1" y="5690626"/>
            <a:ext cx="9879107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Magellans Weltumseglung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pic>
        <p:nvPicPr>
          <p:cNvPr id="36870" name="Picture 6" descr="Bildergebnis für magel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0"/>
            <a:ext cx="12192000" cy="53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058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0" y="5272727"/>
            <a:ext cx="6872748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Ein Blick zurück…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796413" y="638442"/>
            <a:ext cx="3510116" cy="221496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Um 480 v. Chr.:</a:t>
            </a:r>
          </a:p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Phönizier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wagen sich von Karthago aus der afrikanischen Küste entlang nach Süden (evtl. um Afrika herum!) </a:t>
            </a:r>
          </a:p>
        </p:txBody>
      </p:sp>
      <p:pic>
        <p:nvPicPr>
          <p:cNvPr id="2050" name="Picture 2" descr="Bildergebnis für af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113" y="500793"/>
            <a:ext cx="5872896" cy="595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996" y="106549"/>
            <a:ext cx="485459" cy="61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reihandform: Form 18"/>
          <p:cNvSpPr/>
          <p:nvPr/>
        </p:nvSpPr>
        <p:spPr>
          <a:xfrm>
            <a:off x="5190866" y="324322"/>
            <a:ext cx="5803721" cy="6334924"/>
          </a:xfrm>
          <a:custGeom>
            <a:avLst/>
            <a:gdLst>
              <a:gd name="connsiteX0" fmla="*/ 3844979 w 5803721"/>
              <a:gd name="connsiteY0" fmla="*/ 422935 h 6334924"/>
              <a:gd name="connsiteX1" fmla="*/ 4218605 w 5803721"/>
              <a:gd name="connsiteY1" fmla="*/ 373773 h 6334924"/>
              <a:gd name="connsiteX2" fmla="*/ 5250992 w 5803721"/>
              <a:gd name="connsiteY2" fmla="*/ 1927270 h 6334924"/>
              <a:gd name="connsiteX3" fmla="*/ 5722940 w 5803721"/>
              <a:gd name="connsiteY3" fmla="*/ 1966599 h 6334924"/>
              <a:gd name="connsiteX4" fmla="*/ 5732773 w 5803721"/>
              <a:gd name="connsiteY4" fmla="*/ 2782676 h 6334924"/>
              <a:gd name="connsiteX5" fmla="*/ 5015018 w 5803721"/>
              <a:gd name="connsiteY5" fmla="*/ 3785567 h 6334924"/>
              <a:gd name="connsiteX6" fmla="*/ 5005186 w 5803721"/>
              <a:gd name="connsiteY6" fmla="*/ 4670470 h 6334924"/>
              <a:gd name="connsiteX7" fmla="*/ 4611895 w 5803721"/>
              <a:gd name="connsiteY7" fmla="*/ 5073593 h 6334924"/>
              <a:gd name="connsiteX8" fmla="*/ 3776153 w 5803721"/>
              <a:gd name="connsiteY8" fmla="*/ 6164973 h 6334924"/>
              <a:gd name="connsiteX9" fmla="*/ 2871586 w 5803721"/>
              <a:gd name="connsiteY9" fmla="*/ 6204302 h 6334924"/>
              <a:gd name="connsiteX10" fmla="*/ 2330811 w 5803721"/>
              <a:gd name="connsiteY10" fmla="*/ 4926109 h 6334924"/>
              <a:gd name="connsiteX11" fmla="*/ 2370140 w 5803721"/>
              <a:gd name="connsiteY11" fmla="*/ 4119864 h 6334924"/>
              <a:gd name="connsiteX12" fmla="*/ 2085005 w 5803721"/>
              <a:gd name="connsiteY12" fmla="*/ 3431605 h 6334924"/>
              <a:gd name="connsiteX13" fmla="*/ 2085005 w 5803721"/>
              <a:gd name="connsiteY13" fmla="*/ 3048147 h 6334924"/>
              <a:gd name="connsiteX14" fmla="*/ 1740876 w 5803721"/>
              <a:gd name="connsiteY14" fmla="*/ 2822005 h 6334924"/>
              <a:gd name="connsiteX15" fmla="*/ 1062450 w 5803721"/>
              <a:gd name="connsiteY15" fmla="*/ 3018651 h 6334924"/>
              <a:gd name="connsiteX16" fmla="*/ 669160 w 5803721"/>
              <a:gd name="connsiteY16" fmla="*/ 2969489 h 6334924"/>
              <a:gd name="connsiteX17" fmla="*/ 39895 w 5803721"/>
              <a:gd name="connsiteY17" fmla="*/ 2182909 h 6334924"/>
              <a:gd name="connsiteX18" fmla="*/ 69392 w 5803721"/>
              <a:gd name="connsiteY18" fmla="*/ 1720793 h 6334924"/>
              <a:gd name="connsiteX19" fmla="*/ 108721 w 5803721"/>
              <a:gd name="connsiteY19" fmla="*/ 1199683 h 6334924"/>
              <a:gd name="connsiteX20" fmla="*/ 561005 w 5803721"/>
              <a:gd name="connsiteY20" fmla="*/ 599915 h 6334924"/>
              <a:gd name="connsiteX21" fmla="*/ 1170605 w 5803721"/>
              <a:gd name="connsiteY21" fmla="*/ 98470 h 6334924"/>
              <a:gd name="connsiteX22" fmla="*/ 1888360 w 5803721"/>
              <a:gd name="connsiteY22" fmla="*/ 147 h 63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803721" h="6334924">
                <a:moveTo>
                  <a:pt x="3844979" y="422935"/>
                </a:moveTo>
                <a:cubicBezTo>
                  <a:pt x="3914624" y="272993"/>
                  <a:pt x="3984270" y="123051"/>
                  <a:pt x="4218605" y="373773"/>
                </a:cubicBezTo>
                <a:cubicBezTo>
                  <a:pt x="4452940" y="624495"/>
                  <a:pt x="5000270" y="1661799"/>
                  <a:pt x="5250992" y="1927270"/>
                </a:cubicBezTo>
                <a:cubicBezTo>
                  <a:pt x="5501714" y="2192741"/>
                  <a:pt x="5642643" y="1824031"/>
                  <a:pt x="5722940" y="1966599"/>
                </a:cubicBezTo>
                <a:cubicBezTo>
                  <a:pt x="5803237" y="2109167"/>
                  <a:pt x="5850760" y="2479515"/>
                  <a:pt x="5732773" y="2782676"/>
                </a:cubicBezTo>
                <a:cubicBezTo>
                  <a:pt x="5614786" y="3085837"/>
                  <a:pt x="5136283" y="3470935"/>
                  <a:pt x="5015018" y="3785567"/>
                </a:cubicBezTo>
                <a:cubicBezTo>
                  <a:pt x="4893754" y="4100199"/>
                  <a:pt x="5072373" y="4455799"/>
                  <a:pt x="5005186" y="4670470"/>
                </a:cubicBezTo>
                <a:cubicBezTo>
                  <a:pt x="4937999" y="4885141"/>
                  <a:pt x="4816734" y="4824509"/>
                  <a:pt x="4611895" y="5073593"/>
                </a:cubicBezTo>
                <a:cubicBezTo>
                  <a:pt x="4407056" y="5322677"/>
                  <a:pt x="4066204" y="5976522"/>
                  <a:pt x="3776153" y="6164973"/>
                </a:cubicBezTo>
                <a:cubicBezTo>
                  <a:pt x="3486102" y="6353424"/>
                  <a:pt x="3112476" y="6410779"/>
                  <a:pt x="2871586" y="6204302"/>
                </a:cubicBezTo>
                <a:cubicBezTo>
                  <a:pt x="2630696" y="5997825"/>
                  <a:pt x="2414385" y="5273515"/>
                  <a:pt x="2330811" y="4926109"/>
                </a:cubicBezTo>
                <a:cubicBezTo>
                  <a:pt x="2247237" y="4578703"/>
                  <a:pt x="2411108" y="4368948"/>
                  <a:pt x="2370140" y="4119864"/>
                </a:cubicBezTo>
                <a:cubicBezTo>
                  <a:pt x="2329172" y="3870780"/>
                  <a:pt x="2132527" y="3610225"/>
                  <a:pt x="2085005" y="3431605"/>
                </a:cubicBezTo>
                <a:cubicBezTo>
                  <a:pt x="2037482" y="3252986"/>
                  <a:pt x="2142360" y="3149747"/>
                  <a:pt x="2085005" y="3048147"/>
                </a:cubicBezTo>
                <a:cubicBezTo>
                  <a:pt x="2027650" y="2946547"/>
                  <a:pt x="1911302" y="2826921"/>
                  <a:pt x="1740876" y="2822005"/>
                </a:cubicBezTo>
                <a:cubicBezTo>
                  <a:pt x="1570450" y="2817089"/>
                  <a:pt x="1241069" y="2994070"/>
                  <a:pt x="1062450" y="3018651"/>
                </a:cubicBezTo>
                <a:cubicBezTo>
                  <a:pt x="883831" y="3043232"/>
                  <a:pt x="839586" y="3108779"/>
                  <a:pt x="669160" y="2969489"/>
                </a:cubicBezTo>
                <a:cubicBezTo>
                  <a:pt x="498734" y="2830199"/>
                  <a:pt x="139856" y="2391025"/>
                  <a:pt x="39895" y="2182909"/>
                </a:cubicBezTo>
                <a:cubicBezTo>
                  <a:pt x="-60066" y="1974793"/>
                  <a:pt x="57921" y="1884664"/>
                  <a:pt x="69392" y="1720793"/>
                </a:cubicBezTo>
                <a:cubicBezTo>
                  <a:pt x="80863" y="1556922"/>
                  <a:pt x="26785" y="1386496"/>
                  <a:pt x="108721" y="1199683"/>
                </a:cubicBezTo>
                <a:cubicBezTo>
                  <a:pt x="190657" y="1012870"/>
                  <a:pt x="384024" y="783450"/>
                  <a:pt x="561005" y="599915"/>
                </a:cubicBezTo>
                <a:cubicBezTo>
                  <a:pt x="737986" y="416380"/>
                  <a:pt x="949379" y="198431"/>
                  <a:pt x="1170605" y="98470"/>
                </a:cubicBezTo>
                <a:cubicBezTo>
                  <a:pt x="1391831" y="-1491"/>
                  <a:pt x="1640095" y="-672"/>
                  <a:pt x="1888360" y="147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52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Bildergebnis für sunset shi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-1" y="5272727"/>
            <a:ext cx="9879107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Magellans Weltumseglung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7543799" y="531124"/>
            <a:ext cx="4208287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1522 – nach 1124 Tagen – kehrt ein einziges Schiff nach Spanien zurück.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7543798" y="1879234"/>
            <a:ext cx="4208287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Magellan selber jedoch stirbt unterwegs.</a:t>
            </a:r>
          </a:p>
        </p:txBody>
      </p:sp>
    </p:spTree>
    <p:extLst>
      <p:ext uri="{BB962C8B-B14F-4D97-AF65-F5344CB8AC3E}">
        <p14:creationId xmlns:p14="http://schemas.microsoft.com/office/powerpoint/2010/main" val="83844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Bildergebnis für compa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272727"/>
            <a:ext cx="6872748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Orientierung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717755" y="503472"/>
            <a:ext cx="3313472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Wie orientierte man sich auf dem Wasser, wenn kein Land mehr in Sicht war?</a:t>
            </a:r>
          </a:p>
        </p:txBody>
      </p:sp>
    </p:spTree>
    <p:extLst>
      <p:ext uri="{BB962C8B-B14F-4D97-AF65-F5344CB8AC3E}">
        <p14:creationId xmlns:p14="http://schemas.microsoft.com/office/powerpoint/2010/main" val="346362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ildergebnis für compa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" b="1416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272727"/>
            <a:ext cx="3785419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Kompass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585019" y="478440"/>
            <a:ext cx="3780504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Mit nach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Norden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weisender Magnetnadel, um 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Fahrtrichtung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festzulegen.</a:t>
            </a:r>
          </a:p>
        </p:txBody>
      </p:sp>
    </p:spTree>
    <p:extLst>
      <p:ext uri="{BB962C8B-B14F-4D97-AF65-F5344CB8AC3E}">
        <p14:creationId xmlns:p14="http://schemas.microsoft.com/office/powerpoint/2010/main" val="409000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ildergebnis für astrola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6" b="20914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430227"/>
            <a:ext cx="4542503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Astrolabium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8814712" y="596427"/>
            <a:ext cx="2851355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Zur Feststellung des Breitengrades.</a:t>
            </a:r>
          </a:p>
        </p:txBody>
      </p:sp>
    </p:spTree>
    <p:extLst>
      <p:ext uri="{BB962C8B-B14F-4D97-AF65-F5344CB8AC3E}">
        <p14:creationId xmlns:p14="http://schemas.microsoft.com/office/powerpoint/2010/main" val="108955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Bildergebnis für sanduh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1" b="12142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2322012"/>
            <a:ext cx="3382296" cy="923330"/>
          </a:xfrm>
          <a:prstGeom prst="rect">
            <a:avLst/>
          </a:prstGeom>
          <a:solidFill>
            <a:schemeClr val="bg2">
              <a:alpha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Log und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7418531" y="1769508"/>
            <a:ext cx="3711585" cy="1754326"/>
          </a:xfrm>
          <a:prstGeom prst="rect">
            <a:avLst/>
          </a:prstGeom>
          <a:solidFill>
            <a:schemeClr val="bg2">
              <a:alpha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Zur Messung von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Geschwindigkeit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(Log) und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Zeit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(Sanduhr) und damit zur Berechnung der zurückgelegten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Distanz.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-2" y="3454831"/>
            <a:ext cx="3824749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Sanduhr</a:t>
            </a:r>
          </a:p>
        </p:txBody>
      </p:sp>
    </p:spTree>
    <p:extLst>
      <p:ext uri="{BB962C8B-B14F-4D97-AF65-F5344CB8AC3E}">
        <p14:creationId xmlns:p14="http://schemas.microsoft.com/office/powerpoint/2010/main" val="317946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7" b="4303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8388262" y="656311"/>
            <a:ext cx="3184305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Durch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Winkelmessung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wird 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Position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des Schiffes festgestellt.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1" y="5263967"/>
            <a:ext cx="3824749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Sextant</a:t>
            </a:r>
          </a:p>
        </p:txBody>
      </p:sp>
    </p:spTree>
    <p:extLst>
      <p:ext uri="{BB962C8B-B14F-4D97-AF65-F5344CB8AC3E}">
        <p14:creationId xmlns:p14="http://schemas.microsoft.com/office/powerpoint/2010/main" val="221121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0" y="46602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pic>
        <p:nvPicPr>
          <p:cNvPr id="2050" name="Picture 2" descr="Bildergebnis für orien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0"/>
            <a:ext cx="6010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 txBox="1">
            <a:spLocks/>
          </p:cNvSpPr>
          <p:nvPr/>
        </p:nvSpPr>
        <p:spPr>
          <a:xfrm>
            <a:off x="2" y="4032825"/>
            <a:ext cx="5083276" cy="923330"/>
          </a:xfrm>
          <a:prstGeom prst="rect">
            <a:avLst/>
          </a:prstGeom>
          <a:solidFill>
            <a:schemeClr val="bg2">
              <a:alpha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Wie orientiert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0" y="5165644"/>
            <a:ext cx="6046839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man sich heute?</a:t>
            </a:r>
          </a:p>
        </p:txBody>
      </p:sp>
    </p:spTree>
    <p:extLst>
      <p:ext uri="{BB962C8B-B14F-4D97-AF65-F5344CB8AC3E}">
        <p14:creationId xmlns:p14="http://schemas.microsoft.com/office/powerpoint/2010/main" val="1869607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0" y="5272727"/>
            <a:ext cx="2251587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GPS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616974" y="616092"/>
            <a:ext cx="3269226" cy="367280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27 Satelliten umkreisen die Erde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GPS-Geräte empfangen Signale dieser Satelliten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Mithilfe dieser Signale können sie die genaue Position auf der Erde ausrechnen</a:t>
            </a:r>
          </a:p>
        </p:txBody>
      </p:sp>
      <p:pic>
        <p:nvPicPr>
          <p:cNvPr id="3074" name="Picture 2" descr="Bildergebnis für g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090" y="202993"/>
            <a:ext cx="7876910" cy="532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4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ldergebnis für galil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7" y="0"/>
            <a:ext cx="6831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272727"/>
            <a:ext cx="3333135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Galileo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902110" y="625925"/>
            <a:ext cx="3355258" cy="334040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Neues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europäisches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Navigationssystem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Derzeit sind 18 Galileo-Satelliten im All, bis 2020 sollen es 30 sein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Soll noch genauere Navigationsdaten liefern</a:t>
            </a:r>
          </a:p>
        </p:txBody>
      </p:sp>
    </p:spTree>
    <p:extLst>
      <p:ext uri="{BB962C8B-B14F-4D97-AF65-F5344CB8AC3E}">
        <p14:creationId xmlns:p14="http://schemas.microsoft.com/office/powerpoint/2010/main" val="138694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ildergebnis für mars mis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272727"/>
            <a:ext cx="5666874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Marsmissionen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8999620" y="439913"/>
            <a:ext cx="2857903" cy="275152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bemannte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CH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Marsflug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ist ein erklärtes Fernziel der amerikanischen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NASA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der europäischen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ESA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und der russischen </a:t>
            </a:r>
            <a:r>
              <a:rPr lang="de-CH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Roskosmos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46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0" y="5272727"/>
            <a:ext cx="6872748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Ein Blick zurück…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796413" y="810504"/>
            <a:ext cx="3510116" cy="188256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1000 n. Chr.:</a:t>
            </a:r>
          </a:p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Wikinger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erreichen über Island, Grönland und Neufundland </a:t>
            </a:r>
            <a:r>
              <a:rPr lang="de-DE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schliesslich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Kanada.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796413" y="2938588"/>
            <a:ext cx="3510116" cy="1089529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Gegenwehr der Indianer verhindert aber eine Ansiedlung.</a:t>
            </a:r>
          </a:p>
        </p:txBody>
      </p:sp>
      <p:pic>
        <p:nvPicPr>
          <p:cNvPr id="3078" name="Picture 6" descr="Bildergebnis für world ma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r="43630" b="50449"/>
          <a:stretch/>
        </p:blipFill>
        <p:spPr bwMode="auto">
          <a:xfrm>
            <a:off x="4719700" y="638442"/>
            <a:ext cx="6951189" cy="367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ihandform: Form 3"/>
          <p:cNvSpPr/>
          <p:nvPr/>
        </p:nvSpPr>
        <p:spPr>
          <a:xfrm>
            <a:off x="7338060" y="1520054"/>
            <a:ext cx="2537460" cy="731656"/>
          </a:xfrm>
          <a:custGeom>
            <a:avLst/>
            <a:gdLst>
              <a:gd name="connsiteX0" fmla="*/ 0 w 2537460"/>
              <a:gd name="connsiteY0" fmla="*/ 731656 h 731656"/>
              <a:gd name="connsiteX1" fmla="*/ 697230 w 2537460"/>
              <a:gd name="connsiteY1" fmla="*/ 194446 h 731656"/>
              <a:gd name="connsiteX2" fmla="*/ 1657350 w 2537460"/>
              <a:gd name="connsiteY2" fmla="*/ 136 h 731656"/>
              <a:gd name="connsiteX3" fmla="*/ 2537460 w 2537460"/>
              <a:gd name="connsiteY3" fmla="*/ 217306 h 73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7460" h="731656">
                <a:moveTo>
                  <a:pt x="0" y="731656"/>
                </a:moveTo>
                <a:cubicBezTo>
                  <a:pt x="210502" y="524011"/>
                  <a:pt x="421005" y="316366"/>
                  <a:pt x="697230" y="194446"/>
                </a:cubicBezTo>
                <a:cubicBezTo>
                  <a:pt x="973455" y="72526"/>
                  <a:pt x="1350645" y="-3674"/>
                  <a:pt x="1657350" y="136"/>
                </a:cubicBezTo>
                <a:cubicBezTo>
                  <a:pt x="1964055" y="3946"/>
                  <a:pt x="2250757" y="110626"/>
                  <a:pt x="2537460" y="217306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Freihandform: Form 6"/>
          <p:cNvSpPr/>
          <p:nvPr/>
        </p:nvSpPr>
        <p:spPr>
          <a:xfrm>
            <a:off x="7418070" y="1751788"/>
            <a:ext cx="2446020" cy="591362"/>
          </a:xfrm>
          <a:custGeom>
            <a:avLst/>
            <a:gdLst>
              <a:gd name="connsiteX0" fmla="*/ 0 w 2446020"/>
              <a:gd name="connsiteY0" fmla="*/ 591362 h 591362"/>
              <a:gd name="connsiteX1" fmla="*/ 1120140 w 2446020"/>
              <a:gd name="connsiteY1" fmla="*/ 42722 h 591362"/>
              <a:gd name="connsiteX2" fmla="*/ 2446020 w 2446020"/>
              <a:gd name="connsiteY2" fmla="*/ 77012 h 591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6020" h="591362">
                <a:moveTo>
                  <a:pt x="0" y="591362"/>
                </a:moveTo>
                <a:cubicBezTo>
                  <a:pt x="356235" y="359904"/>
                  <a:pt x="712470" y="128447"/>
                  <a:pt x="1120140" y="42722"/>
                </a:cubicBezTo>
                <a:cubicBezTo>
                  <a:pt x="1527810" y="-43003"/>
                  <a:pt x="1986915" y="17004"/>
                  <a:pt x="2446020" y="77012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lg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080" name="Picture 8" descr="Bildergebnis für wikin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748" y="4535655"/>
            <a:ext cx="1962642" cy="196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6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4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0" y="5272727"/>
            <a:ext cx="5666874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Marsmissionen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759911" y="3521117"/>
            <a:ext cx="2608931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Geplante Marsumrundung 2033 / geplante Landung 2039.</a:t>
            </a:r>
          </a:p>
        </p:txBody>
      </p:sp>
      <p:pic>
        <p:nvPicPr>
          <p:cNvPr id="2050" name="Picture 2" descr="Bildergebnis für na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27" y="315888"/>
            <a:ext cx="3475285" cy="287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ldergebnis für e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896" y="973279"/>
            <a:ext cx="4282479" cy="15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6"/>
          <p:cNvSpPr txBox="1">
            <a:spLocks/>
          </p:cNvSpPr>
          <p:nvPr/>
        </p:nvSpPr>
        <p:spPr>
          <a:xfrm>
            <a:off x="5116335" y="3687317"/>
            <a:ext cx="2038775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Geplante Marslandung 2033.</a:t>
            </a:r>
          </a:p>
        </p:txBody>
      </p:sp>
      <p:pic>
        <p:nvPicPr>
          <p:cNvPr id="2054" name="Picture 6" descr="Bildergebnis für roskosm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363" y="315888"/>
            <a:ext cx="2472833" cy="290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nhaltsplatzhalter 6"/>
          <p:cNvSpPr txBox="1">
            <a:spLocks/>
          </p:cNvSpPr>
          <p:nvPr/>
        </p:nvSpPr>
        <p:spPr>
          <a:xfrm>
            <a:off x="8650706" y="3687316"/>
            <a:ext cx="3104148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Bemannter </a:t>
            </a:r>
            <a:r>
              <a:rPr lang="de-CH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Marsflug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geplant für erste Hälfte des 21. Jh.</a:t>
            </a:r>
          </a:p>
        </p:txBody>
      </p:sp>
    </p:spTree>
    <p:extLst>
      <p:ext uri="{BB962C8B-B14F-4D97-AF65-F5344CB8AC3E}">
        <p14:creationId xmlns:p14="http://schemas.microsoft.com/office/powerpoint/2010/main" val="238885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gebnis für mars o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b="387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272727"/>
            <a:ext cx="4824663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CH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«</a:t>
            </a: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Mars </a:t>
            </a:r>
            <a:r>
              <a:rPr lang="de-DE" sz="6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One</a:t>
            </a:r>
            <a:r>
              <a:rPr lang="de-CH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»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5245769" y="584291"/>
            <a:ext cx="6383155" cy="247144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Projekt einer privaten holländischen Stiftung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Zwischen 2027 und 2030 sollen 24 Kandidaten auf den Mars fliegen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Sie sollen sich dort für immer ansiedeln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Insgesamt 200’000 Leute hatten sich beworben</a:t>
            </a:r>
          </a:p>
        </p:txBody>
      </p:sp>
    </p:spTree>
    <p:extLst>
      <p:ext uri="{BB962C8B-B14F-4D97-AF65-F5344CB8AC3E}">
        <p14:creationId xmlns:p14="http://schemas.microsoft.com/office/powerpoint/2010/main" val="186297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8595360" y="4968652"/>
            <a:ext cx="3596640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kahoot.it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9083060" y="438061"/>
            <a:ext cx="2544240" cy="1421928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Zu dieser Präsentation gibt es auch ein kahoot.it-Quiz!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8" name="Picture 4" descr="Bildergebnis für kaho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66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6"/>
          <p:cNvSpPr txBox="1">
            <a:spLocks/>
          </p:cNvSpPr>
          <p:nvPr/>
        </p:nvSpPr>
        <p:spPr>
          <a:xfrm>
            <a:off x="9083060" y="2058640"/>
            <a:ext cx="2544240" cy="2696123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Das Battle startet hier: </a:t>
            </a:r>
            <a:r>
              <a:rPr lang="de-CH" sz="20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https://create.kahoot.it/share/03-entdeckungen-christoph-kolumbus/3482110d-c404-402d-9b53-3715357be183</a:t>
            </a:r>
            <a:r>
              <a:rPr lang="de-CH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400" dirty="0">
              <a:solidFill>
                <a:schemeClr val="tx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0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ildergebnis für viking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 b="237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-1" y="5272727"/>
            <a:ext cx="9879107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5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Wikinger Entdecker Amerikas?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7000567" y="659364"/>
            <a:ext cx="3510116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Noch heute tut man sich schwer mit dieser Tatsache, aber es ist erwiesen.</a:t>
            </a:r>
          </a:p>
        </p:txBody>
      </p:sp>
    </p:spTree>
    <p:extLst>
      <p:ext uri="{BB962C8B-B14F-4D97-AF65-F5344CB8AC3E}">
        <p14:creationId xmlns:p14="http://schemas.microsoft.com/office/powerpoint/2010/main" val="344463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Bildergebnis für L’Anse aux Mead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55363"/>
            <a:ext cx="3549445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Beweis: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4316359" y="2339471"/>
            <a:ext cx="4807975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1961 wurde in </a:t>
            </a:r>
            <a:r>
              <a:rPr lang="de-DE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L‘Anse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aux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Meadows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(Neufundland) eine Wikingersiedlung ausgegraben.</a:t>
            </a:r>
          </a:p>
        </p:txBody>
      </p:sp>
    </p:spTree>
    <p:extLst>
      <p:ext uri="{BB962C8B-B14F-4D97-AF65-F5344CB8AC3E}">
        <p14:creationId xmlns:p14="http://schemas.microsoft.com/office/powerpoint/2010/main" val="196741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0" y="5272727"/>
            <a:ext cx="6872748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Ein Blick zurück…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481780" y="756429"/>
            <a:ext cx="4218039" cy="201080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1000 – 1500: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Norddeutschland: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Handel bis Russland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Italien: Genua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und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Venedig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Handelszentren</a:t>
            </a:r>
            <a:endParaRPr lang="de-DE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194" name="Picture 2" descr="Bildergebnis für europe ma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4" b="-1"/>
          <a:stretch/>
        </p:blipFill>
        <p:spPr bwMode="auto">
          <a:xfrm>
            <a:off x="3221036" y="0"/>
            <a:ext cx="8970964" cy="518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7059561" y="3628104"/>
            <a:ext cx="167149" cy="1671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Ellipse 11"/>
          <p:cNvSpPr/>
          <p:nvPr/>
        </p:nvSpPr>
        <p:spPr>
          <a:xfrm>
            <a:off x="7490209" y="3411795"/>
            <a:ext cx="167149" cy="1671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Freihandform: Form 12"/>
          <p:cNvSpPr/>
          <p:nvPr/>
        </p:nvSpPr>
        <p:spPr>
          <a:xfrm>
            <a:off x="7590503" y="3539613"/>
            <a:ext cx="854374" cy="1327355"/>
          </a:xfrm>
          <a:custGeom>
            <a:avLst/>
            <a:gdLst>
              <a:gd name="connsiteX0" fmla="*/ 0 w 854374"/>
              <a:gd name="connsiteY0" fmla="*/ 0 h 1327355"/>
              <a:gd name="connsiteX1" fmla="*/ 255639 w 854374"/>
              <a:gd name="connsiteY1" fmla="*/ 403122 h 1327355"/>
              <a:gd name="connsiteX2" fmla="*/ 511278 w 854374"/>
              <a:gd name="connsiteY2" fmla="*/ 471948 h 1327355"/>
              <a:gd name="connsiteX3" fmla="*/ 835742 w 854374"/>
              <a:gd name="connsiteY3" fmla="*/ 855406 h 1327355"/>
              <a:gd name="connsiteX4" fmla="*/ 786581 w 854374"/>
              <a:gd name="connsiteY4" fmla="*/ 1327355 h 132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374" h="1327355">
                <a:moveTo>
                  <a:pt x="0" y="0"/>
                </a:moveTo>
                <a:cubicBezTo>
                  <a:pt x="85213" y="162232"/>
                  <a:pt x="170426" y="324464"/>
                  <a:pt x="255639" y="403122"/>
                </a:cubicBezTo>
                <a:cubicBezTo>
                  <a:pt x="340852" y="481780"/>
                  <a:pt x="414594" y="396567"/>
                  <a:pt x="511278" y="471948"/>
                </a:cubicBezTo>
                <a:cubicBezTo>
                  <a:pt x="607962" y="547329"/>
                  <a:pt x="789858" y="712838"/>
                  <a:pt x="835742" y="855406"/>
                </a:cubicBezTo>
                <a:cubicBezTo>
                  <a:pt x="881626" y="997974"/>
                  <a:pt x="834103" y="1162664"/>
                  <a:pt x="786581" y="1327355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Freihandform: Form 13"/>
          <p:cNvSpPr/>
          <p:nvPr/>
        </p:nvSpPr>
        <p:spPr>
          <a:xfrm>
            <a:off x="7177548" y="3755923"/>
            <a:ext cx="285347" cy="983225"/>
          </a:xfrm>
          <a:custGeom>
            <a:avLst/>
            <a:gdLst>
              <a:gd name="connsiteX0" fmla="*/ 0 w 285347"/>
              <a:gd name="connsiteY0" fmla="*/ 0 h 983225"/>
              <a:gd name="connsiteX1" fmla="*/ 265471 w 285347"/>
              <a:gd name="connsiteY1" fmla="*/ 580103 h 983225"/>
              <a:gd name="connsiteX2" fmla="*/ 245807 w 285347"/>
              <a:gd name="connsiteY2" fmla="*/ 983225 h 98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347" h="983225">
                <a:moveTo>
                  <a:pt x="0" y="0"/>
                </a:moveTo>
                <a:cubicBezTo>
                  <a:pt x="112251" y="208116"/>
                  <a:pt x="224503" y="416232"/>
                  <a:pt x="265471" y="580103"/>
                </a:cubicBezTo>
                <a:cubicBezTo>
                  <a:pt x="306439" y="743974"/>
                  <a:pt x="276123" y="863599"/>
                  <a:pt x="245807" y="983225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ihandform: Form 14"/>
          <p:cNvSpPr/>
          <p:nvPr/>
        </p:nvSpPr>
        <p:spPr>
          <a:xfrm>
            <a:off x="6528619" y="3746090"/>
            <a:ext cx="619433" cy="943897"/>
          </a:xfrm>
          <a:custGeom>
            <a:avLst/>
            <a:gdLst>
              <a:gd name="connsiteX0" fmla="*/ 619433 w 619433"/>
              <a:gd name="connsiteY0" fmla="*/ 0 h 943897"/>
              <a:gd name="connsiteX1" fmla="*/ 245807 w 619433"/>
              <a:gd name="connsiteY1" fmla="*/ 442452 h 943897"/>
              <a:gd name="connsiteX2" fmla="*/ 127820 w 619433"/>
              <a:gd name="connsiteY2" fmla="*/ 796413 h 943897"/>
              <a:gd name="connsiteX3" fmla="*/ 0 w 619433"/>
              <a:gd name="connsiteY3" fmla="*/ 943897 h 94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433" h="943897">
                <a:moveTo>
                  <a:pt x="619433" y="0"/>
                </a:moveTo>
                <a:cubicBezTo>
                  <a:pt x="473587" y="154858"/>
                  <a:pt x="327742" y="309717"/>
                  <a:pt x="245807" y="442452"/>
                </a:cubicBezTo>
                <a:cubicBezTo>
                  <a:pt x="163871" y="575188"/>
                  <a:pt x="168788" y="712839"/>
                  <a:pt x="127820" y="796413"/>
                </a:cubicBezTo>
                <a:cubicBezTo>
                  <a:pt x="86852" y="879987"/>
                  <a:pt x="43426" y="911942"/>
                  <a:pt x="0" y="943897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Freihandform: Form 15"/>
          <p:cNvSpPr/>
          <p:nvPr/>
        </p:nvSpPr>
        <p:spPr>
          <a:xfrm>
            <a:off x="7443019" y="1415845"/>
            <a:ext cx="678426" cy="668594"/>
          </a:xfrm>
          <a:custGeom>
            <a:avLst/>
            <a:gdLst>
              <a:gd name="connsiteX0" fmla="*/ 0 w 678426"/>
              <a:gd name="connsiteY0" fmla="*/ 668594 h 668594"/>
              <a:gd name="connsiteX1" fmla="*/ 127820 w 678426"/>
              <a:gd name="connsiteY1" fmla="*/ 570271 h 668594"/>
              <a:gd name="connsiteX2" fmla="*/ 432620 w 678426"/>
              <a:gd name="connsiteY2" fmla="*/ 491613 h 668594"/>
              <a:gd name="connsiteX3" fmla="*/ 629265 w 678426"/>
              <a:gd name="connsiteY3" fmla="*/ 265471 h 668594"/>
              <a:gd name="connsiteX4" fmla="*/ 678426 w 678426"/>
              <a:gd name="connsiteY4" fmla="*/ 0 h 66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426" h="668594">
                <a:moveTo>
                  <a:pt x="0" y="668594"/>
                </a:moveTo>
                <a:cubicBezTo>
                  <a:pt x="27858" y="634181"/>
                  <a:pt x="55717" y="599768"/>
                  <a:pt x="127820" y="570271"/>
                </a:cubicBezTo>
                <a:cubicBezTo>
                  <a:pt x="199923" y="540774"/>
                  <a:pt x="349046" y="542413"/>
                  <a:pt x="432620" y="491613"/>
                </a:cubicBezTo>
                <a:cubicBezTo>
                  <a:pt x="516194" y="440813"/>
                  <a:pt x="588297" y="347406"/>
                  <a:pt x="629265" y="265471"/>
                </a:cubicBezTo>
                <a:cubicBezTo>
                  <a:pt x="670233" y="183536"/>
                  <a:pt x="674329" y="91768"/>
                  <a:pt x="678426" y="0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Freihandform: Form 16"/>
          <p:cNvSpPr/>
          <p:nvPr/>
        </p:nvSpPr>
        <p:spPr>
          <a:xfrm>
            <a:off x="6617110" y="1818968"/>
            <a:ext cx="373837" cy="471948"/>
          </a:xfrm>
          <a:custGeom>
            <a:avLst/>
            <a:gdLst>
              <a:gd name="connsiteX0" fmla="*/ 0 w 373837"/>
              <a:gd name="connsiteY0" fmla="*/ 471948 h 471948"/>
              <a:gd name="connsiteX1" fmla="*/ 88490 w 373837"/>
              <a:gd name="connsiteY1" fmla="*/ 334297 h 471948"/>
              <a:gd name="connsiteX2" fmla="*/ 353961 w 373837"/>
              <a:gd name="connsiteY2" fmla="*/ 245806 h 471948"/>
              <a:gd name="connsiteX3" fmla="*/ 334296 w 373837"/>
              <a:gd name="connsiteY3" fmla="*/ 0 h 47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837" h="471948">
                <a:moveTo>
                  <a:pt x="0" y="471948"/>
                </a:moveTo>
                <a:cubicBezTo>
                  <a:pt x="14748" y="421967"/>
                  <a:pt x="29497" y="371987"/>
                  <a:pt x="88490" y="334297"/>
                </a:cubicBezTo>
                <a:cubicBezTo>
                  <a:pt x="147483" y="296607"/>
                  <a:pt x="312993" y="301522"/>
                  <a:pt x="353961" y="245806"/>
                </a:cubicBezTo>
                <a:cubicBezTo>
                  <a:pt x="394929" y="190090"/>
                  <a:pt x="364612" y="95045"/>
                  <a:pt x="334296" y="0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8" name="Textfeld 17"/>
          <p:cNvSpPr txBox="1"/>
          <p:nvPr/>
        </p:nvSpPr>
        <p:spPr>
          <a:xfrm>
            <a:off x="7657358" y="3170281"/>
            <a:ext cx="109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Venedig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219841" y="3376758"/>
            <a:ext cx="88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Genua</a:t>
            </a:r>
          </a:p>
        </p:txBody>
      </p:sp>
    </p:spTree>
    <p:extLst>
      <p:ext uri="{BB962C8B-B14F-4D97-AF65-F5344CB8AC3E}">
        <p14:creationId xmlns:p14="http://schemas.microsoft.com/office/powerpoint/2010/main" val="107492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0" y="5272727"/>
            <a:ext cx="6872748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Ein Blick zurück…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796413" y="638442"/>
            <a:ext cx="3510116" cy="221496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Ab 1400:</a:t>
            </a:r>
          </a:p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Portugiesen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und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Spanier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erforschen die Küste Afrikas und wagen sich auf den Atlantik hinaus.</a:t>
            </a:r>
          </a:p>
        </p:txBody>
      </p:sp>
      <p:pic>
        <p:nvPicPr>
          <p:cNvPr id="9218" name="Picture 2" descr="Bildergebnis für spain portug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7" t="18065" b="15125"/>
          <a:stretch/>
        </p:blipFill>
        <p:spPr bwMode="auto">
          <a:xfrm>
            <a:off x="4702100" y="0"/>
            <a:ext cx="7489900" cy="511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271">
            <a:off x="5694959" y="2627453"/>
            <a:ext cx="485459" cy="61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ihandform: Form 1"/>
          <p:cNvSpPr/>
          <p:nvPr/>
        </p:nvSpPr>
        <p:spPr>
          <a:xfrm>
            <a:off x="6336890" y="2933462"/>
            <a:ext cx="1071716" cy="79240"/>
          </a:xfrm>
          <a:custGeom>
            <a:avLst/>
            <a:gdLst>
              <a:gd name="connsiteX0" fmla="*/ 1071716 w 1071716"/>
              <a:gd name="connsiteY0" fmla="*/ 79240 h 79240"/>
              <a:gd name="connsiteX1" fmla="*/ 639097 w 1071716"/>
              <a:gd name="connsiteY1" fmla="*/ 582 h 79240"/>
              <a:gd name="connsiteX2" fmla="*/ 0 w 1071716"/>
              <a:gd name="connsiteY2" fmla="*/ 49744 h 7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1716" h="79240">
                <a:moveTo>
                  <a:pt x="1071716" y="79240"/>
                </a:moveTo>
                <a:cubicBezTo>
                  <a:pt x="944716" y="42369"/>
                  <a:pt x="817716" y="5498"/>
                  <a:pt x="639097" y="582"/>
                </a:cubicBezTo>
                <a:cubicBezTo>
                  <a:pt x="460478" y="-4334"/>
                  <a:pt x="230239" y="22705"/>
                  <a:pt x="0" y="49744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Freihandform: Form 2"/>
          <p:cNvSpPr/>
          <p:nvPr/>
        </p:nvSpPr>
        <p:spPr>
          <a:xfrm>
            <a:off x="6826833" y="3175819"/>
            <a:ext cx="488367" cy="1337187"/>
          </a:xfrm>
          <a:custGeom>
            <a:avLst/>
            <a:gdLst>
              <a:gd name="connsiteX0" fmla="*/ 488367 w 488367"/>
              <a:gd name="connsiteY0" fmla="*/ 0 h 1337187"/>
              <a:gd name="connsiteX1" fmla="*/ 45915 w 488367"/>
              <a:gd name="connsiteY1" fmla="*/ 344129 h 1337187"/>
              <a:gd name="connsiteX2" fmla="*/ 36083 w 488367"/>
              <a:gd name="connsiteY2" fmla="*/ 1337187 h 133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8367" h="1337187">
                <a:moveTo>
                  <a:pt x="488367" y="0"/>
                </a:moveTo>
                <a:cubicBezTo>
                  <a:pt x="304831" y="60632"/>
                  <a:pt x="121296" y="121265"/>
                  <a:pt x="45915" y="344129"/>
                </a:cubicBezTo>
                <a:cubicBezTo>
                  <a:pt x="-29466" y="566993"/>
                  <a:pt x="3308" y="952090"/>
                  <a:pt x="36083" y="1337187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220" name="Picture 4" descr="Bildergebnis für sailing ship draw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74" y="2853407"/>
            <a:ext cx="1626099" cy="162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36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Bildergebnis für glo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" b="7813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1" y="5621620"/>
            <a:ext cx="7799294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Kugel oder Scheibe?</a:t>
            </a:r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0" y="4393215"/>
            <a:ext cx="274320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Erde -</a:t>
            </a:r>
            <a:r>
              <a:rPr lang="de-DE" sz="5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872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3915</Words>
  <Application>Microsoft Macintosh PowerPoint</Application>
  <PresentationFormat>Breitbild</PresentationFormat>
  <Paragraphs>462</Paragraphs>
  <Slides>42</Slides>
  <Notes>42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Einführung Geschichte</dc:title>
  <dc:creator>Selina Tuchschmid</dc:creator>
  <cp:lastModifiedBy>Selina Tuchschmid</cp:lastModifiedBy>
  <cp:revision>161</cp:revision>
  <dcterms:created xsi:type="dcterms:W3CDTF">2016-12-23T14:34:29Z</dcterms:created>
  <dcterms:modified xsi:type="dcterms:W3CDTF">2020-10-23T14:48:09Z</dcterms:modified>
</cp:coreProperties>
</file>